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84" r:id="rId4"/>
    <p:sldId id="288" r:id="rId5"/>
    <p:sldId id="289" r:id="rId6"/>
    <p:sldId id="267" r:id="rId7"/>
    <p:sldId id="275" r:id="rId8"/>
    <p:sldId id="268" r:id="rId9"/>
    <p:sldId id="269" r:id="rId10"/>
    <p:sldId id="259" r:id="rId11"/>
    <p:sldId id="283" r:id="rId12"/>
    <p:sldId id="270" r:id="rId13"/>
    <p:sldId id="273" r:id="rId14"/>
    <p:sldId id="274" r:id="rId15"/>
    <p:sldId id="281" r:id="rId16"/>
    <p:sldId id="261" r:id="rId17"/>
    <p:sldId id="279" r:id="rId18"/>
    <p:sldId id="278" r:id="rId19"/>
    <p:sldId id="280" r:id="rId20"/>
    <p:sldId id="276" r:id="rId21"/>
    <p:sldId id="277" r:id="rId22"/>
    <p:sldId id="28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9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A4986-55F2-2F43-9F3D-BD661E81899A}" type="datetimeFigureOut">
              <a:rPr lang="en-US" smtClean="0"/>
              <a:t>11/12/13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610D0-BC78-F942-9633-DE93E79E45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73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719E9-17C9-C246-998F-2E2C55B7C98B}" type="datetimeFigureOut">
              <a:rPr lang="en-US" smtClean="0"/>
              <a:t>11/12/13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D2E39-3F8E-1D44-84CE-5B8631BB2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103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</a:t>
            </a:r>
            <a:r>
              <a:rPr lang="en-US" baseline="0" dirty="0" smtClean="0"/>
              <a:t> informative title!!!!  For example: the semantics of the scientific question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19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high resolution </a:t>
            </a:r>
            <a:r>
              <a:rPr lang="en-US" dirty="0" err="1" smtClean="0"/>
              <a:t>pics</a:t>
            </a:r>
            <a:r>
              <a:rPr lang="en-US" baseline="0" dirty="0" smtClean="0"/>
              <a:t> from</a:t>
            </a:r>
            <a:r>
              <a:rPr lang="en-US" dirty="0" smtClean="0"/>
              <a:t> </a:t>
            </a:r>
            <a:r>
              <a:rPr lang="en-US" dirty="0" err="1" smtClean="0"/>
              <a:t>Fransca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viz</a:t>
            </a:r>
            <a:r>
              <a:rPr lang="en-US" baseline="0" dirty="0" smtClean="0"/>
              <a:t> wall. Get them from Frank </a:t>
            </a:r>
            <a:r>
              <a:rPr lang="en-US" baseline="0" dirty="0" smtClean="0">
                <a:sym typeface="Wingdings"/>
              </a:rPr>
              <a:t> Possible video, test to see if works. Be sure to give credit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79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 all people at teams: </a:t>
            </a:r>
            <a:r>
              <a:rPr lang="en-US" dirty="0" err="1" smtClean="0"/>
              <a:t>lifemapper</a:t>
            </a:r>
            <a:r>
              <a:rPr lang="en-US" dirty="0" smtClean="0"/>
              <a:t>, </a:t>
            </a:r>
            <a:r>
              <a:rPr lang="en-US" dirty="0" err="1" smtClean="0"/>
              <a:t>edac</a:t>
            </a:r>
            <a:r>
              <a:rPr lang="en-US" dirty="0" smtClean="0"/>
              <a:t>, and UTEP.  Include</a:t>
            </a:r>
            <a:r>
              <a:rPr lang="en-US" baseline="0" dirty="0" smtClean="0"/>
              <a:t> all people even non-authors.  Introduce in the beginning with logos and picture of peoples.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51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Identify</a:t>
            </a:r>
            <a:r>
              <a:rPr lang="en-US" baseline="0" dirty="0" smtClean="0"/>
              <a:t> the current and future work, perhaps by highlights.  This is a work in progress, but we have some initial results for (1). This is </a:t>
            </a:r>
            <a:r>
              <a:rPr lang="en-US" baseline="0" dirty="0" err="1" smtClean="0"/>
              <a:t>achalleng</a:t>
            </a:r>
            <a:r>
              <a:rPr lang="en-US" baseline="0" dirty="0" smtClean="0"/>
              <a:t> that evolves but we are addressing the particular grant with was targeted with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60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some semantic Web details: RDF, </a:t>
            </a:r>
            <a:r>
              <a:rPr lang="en-US" baseline="0" dirty="0" err="1" smtClean="0"/>
              <a:t>sparql</a:t>
            </a:r>
            <a:r>
              <a:rPr lang="en-US" baseline="0" dirty="0" smtClean="0"/>
              <a:t>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27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D2E39-3F8E-1D44-84CE-5B8631BB27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9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D9342-A2F2-B440-9E8A-FBEAC57C7CB4}" type="datetime1">
              <a:rPr lang="en-US" smtClean="0"/>
              <a:t>11/12/13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7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1E1F-B421-3D4F-93D1-4C79C3293412}" type="datetime1">
              <a:rPr lang="en-US" smtClean="0"/>
              <a:t>11/12/13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26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E09-C63D-A649-9176-9BC9031B5871}" type="datetime1">
              <a:rPr lang="en-US" smtClean="0"/>
              <a:t>11/12/13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45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690DE-B6D8-8043-A0B9-8099E96E0089}" type="datetime1">
              <a:rPr lang="en-US" smtClean="0"/>
              <a:t>11/12/13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1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442E3-7B34-3447-A86A-E80A6070FC6A}" type="datetime1">
              <a:rPr lang="en-US" smtClean="0"/>
              <a:t>11/12/13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34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51B18-31ED-884C-9339-DB7610EB20E6}" type="datetime1">
              <a:rPr lang="en-US" smtClean="0"/>
              <a:t>11/12/13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6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EE224-DF09-EB47-A835-3168213D623E}" type="datetime1">
              <a:rPr lang="en-US" smtClean="0"/>
              <a:t>11/12/13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09AC-A99A-EF4F-AAEE-C7489D259018}" type="datetime1">
              <a:rPr lang="en-US" smtClean="0"/>
              <a:t>11/12/13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5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69A2F7-F319-3140-A0D5-2DEAA8E085A5}" type="datetime1">
              <a:rPr lang="en-US" smtClean="0"/>
              <a:t>11/12/13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0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6CC5-4BC6-854D-AE31-A404A9F5085E}" type="datetime1">
              <a:rPr lang="en-US" smtClean="0"/>
              <a:t>11/12/13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01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BD6E-E2AA-2342-8EAA-4AB3BF9DC3F2}" type="datetime1">
              <a:rPr lang="en-US" smtClean="0"/>
              <a:t>11/12/13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8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3E5B7-7E06-4A49-B98A-FDEE56A1FD41}" type="datetime1">
              <a:rPr lang="en-US" smtClean="0"/>
              <a:t>11/12/13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230E7-971B-F545-A5C5-551EC8F7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6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r>
              <a:rPr lang="en-US" dirty="0" smtClean="0"/>
              <a:t> meets SADI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45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5819409" y="3560072"/>
            <a:ext cx="1980734" cy="24598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549400" y="3564760"/>
            <a:ext cx="7747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91670" y="3859836"/>
            <a:ext cx="2781300" cy="2569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337050" y="3564760"/>
            <a:ext cx="1143000" cy="24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730500" y="3577460"/>
            <a:ext cx="1079500" cy="22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Challenges: A Loaded Request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3460312"/>
            <a:ext cx="812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“I want to model the transition from </a:t>
            </a:r>
            <a:r>
              <a:rPr lang="en-US" sz="2000" dirty="0" smtClean="0"/>
              <a:t>grass lands </a:t>
            </a:r>
            <a:r>
              <a:rPr lang="en-US" sz="2000" dirty="0"/>
              <a:t>to </a:t>
            </a:r>
            <a:r>
              <a:rPr lang="en-US" sz="2000" dirty="0" err="1" smtClean="0"/>
              <a:t>Chihuahuan</a:t>
            </a:r>
            <a:r>
              <a:rPr lang="en-US" sz="2000" dirty="0" smtClean="0"/>
              <a:t> desert </a:t>
            </a:r>
            <a:r>
              <a:rPr lang="en-US" sz="2000" dirty="0"/>
              <a:t>(probably steppe), during historic </a:t>
            </a:r>
            <a:r>
              <a:rPr lang="en-US" sz="2000" dirty="0" smtClean="0"/>
              <a:t>periods </a:t>
            </a:r>
            <a:r>
              <a:rPr lang="en-US" sz="2000" dirty="0"/>
              <a:t>of drought”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79800" y="1485682"/>
            <a:ext cx="3314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Denotes a duration of time encompassing a set of relevant environmental data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5575300" y="2235640"/>
            <a:ext cx="3479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These biomes are not defined solely by geographic coordinates; they are partially defined by its migrating flora (interpretation)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771900" y="5031284"/>
            <a:ext cx="37719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Drought denotes an event, that contextualizes a set of geospatial data within some space/time (interpretation)</a:t>
            </a:r>
            <a:endParaRPr lang="en-US" sz="1400" dirty="0"/>
          </a:p>
        </p:txBody>
      </p:sp>
      <p:sp>
        <p:nvSpPr>
          <p:cNvPr id="12" name="Connector 11"/>
          <p:cNvSpPr/>
          <p:nvPr/>
        </p:nvSpPr>
        <p:spPr>
          <a:xfrm>
            <a:off x="3048000" y="1530936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Connector 12"/>
          <p:cNvSpPr/>
          <p:nvPr/>
        </p:nvSpPr>
        <p:spPr>
          <a:xfrm>
            <a:off x="5048250" y="2341912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4" name="Connector 13"/>
          <p:cNvSpPr/>
          <p:nvPr/>
        </p:nvSpPr>
        <p:spPr>
          <a:xfrm>
            <a:off x="3340100" y="5046504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6" name="Straight Connector 15"/>
          <p:cNvCxnSpPr>
            <a:stCxn id="7" idx="2"/>
            <a:endCxn id="14" idx="0"/>
          </p:cNvCxnSpPr>
          <p:nvPr/>
        </p:nvCxnSpPr>
        <p:spPr>
          <a:xfrm flipH="1">
            <a:off x="3556000" y="4116812"/>
            <a:ext cx="1026320" cy="9296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0"/>
            <a:endCxn id="12" idx="4"/>
          </p:cNvCxnSpPr>
          <p:nvPr/>
        </p:nvCxnSpPr>
        <p:spPr>
          <a:xfrm flipH="1" flipV="1">
            <a:off x="3263900" y="1962736"/>
            <a:ext cx="6350" cy="16147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0"/>
            <a:endCxn id="13" idx="4"/>
          </p:cNvCxnSpPr>
          <p:nvPr/>
        </p:nvCxnSpPr>
        <p:spPr>
          <a:xfrm flipV="1">
            <a:off x="4908550" y="2773712"/>
            <a:ext cx="355600" cy="7910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onnector 25"/>
          <p:cNvSpPr/>
          <p:nvPr/>
        </p:nvSpPr>
        <p:spPr>
          <a:xfrm>
            <a:off x="457200" y="2171340"/>
            <a:ext cx="431800" cy="431800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89000" y="1981678"/>
            <a:ext cx="1841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Data discovery, </a:t>
            </a:r>
            <a:r>
              <a:rPr lang="en-US" sz="1400" dirty="0"/>
              <a:t>i</a:t>
            </a:r>
            <a:r>
              <a:rPr lang="en-US" sz="1400" dirty="0" smtClean="0"/>
              <a:t>ntegration, transformation</a:t>
            </a:r>
            <a:endParaRPr lang="en-US" sz="1400" dirty="0"/>
          </a:p>
        </p:txBody>
      </p:sp>
      <p:cxnSp>
        <p:nvCxnSpPr>
          <p:cNvPr id="28" name="Straight Connector 27"/>
          <p:cNvCxnSpPr>
            <a:stCxn id="24" idx="0"/>
            <a:endCxn id="26" idx="4"/>
          </p:cNvCxnSpPr>
          <p:nvPr/>
        </p:nvCxnSpPr>
        <p:spPr>
          <a:xfrm flipH="1" flipV="1">
            <a:off x="673100" y="2603140"/>
            <a:ext cx="1263650" cy="9616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2" idx="0"/>
            <a:endCxn id="13" idx="4"/>
          </p:cNvCxnSpPr>
          <p:nvPr/>
        </p:nvCxnSpPr>
        <p:spPr>
          <a:xfrm flipH="1" flipV="1">
            <a:off x="5264150" y="2773712"/>
            <a:ext cx="1545626" cy="7863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523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828800" y="3733800"/>
            <a:ext cx="1776263" cy="1104498"/>
            <a:chOff x="312837" y="2362199"/>
            <a:chExt cx="1776263" cy="1104498"/>
          </a:xfrm>
        </p:grpSpPr>
        <p:sp>
          <p:nvSpPr>
            <p:cNvPr id="37" name="Rounded Rectangle 36"/>
            <p:cNvSpPr/>
            <p:nvPr/>
          </p:nvSpPr>
          <p:spPr>
            <a:xfrm>
              <a:off x="312837" y="2362199"/>
              <a:ext cx="1776263" cy="110449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ounded Rectangle 4"/>
            <p:cNvSpPr/>
            <p:nvPr/>
          </p:nvSpPr>
          <p:spPr>
            <a:xfrm>
              <a:off x="345187" y="2394549"/>
              <a:ext cx="1711563" cy="10397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Earth Data Analysis Center (EDAC)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 smtClean="0"/>
                <a:t>Earth Science Data Provider</a:t>
              </a:r>
              <a:endParaRPr lang="en-US" sz="1400" b="1" kern="1200" dirty="0"/>
            </a:p>
          </p:txBody>
        </p:sp>
      </p:grpSp>
      <p:sp>
        <p:nvSpPr>
          <p:cNvPr id="32" name="Right Arrow 31"/>
          <p:cNvSpPr/>
          <p:nvPr/>
        </p:nvSpPr>
        <p:spPr>
          <a:xfrm>
            <a:off x="1447800" y="4191000"/>
            <a:ext cx="381000" cy="22860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724400" y="3733800"/>
            <a:ext cx="1776263" cy="1166818"/>
            <a:chOff x="3244899" y="2331039"/>
            <a:chExt cx="1776263" cy="1166818"/>
          </a:xfrm>
        </p:grpSpPr>
        <p:sp>
          <p:nvSpPr>
            <p:cNvPr id="40" name="Rounded Rectangle 39"/>
            <p:cNvSpPr/>
            <p:nvPr/>
          </p:nvSpPr>
          <p:spPr>
            <a:xfrm>
              <a:off x="3244899" y="2331039"/>
              <a:ext cx="1776263" cy="116681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Rounded Rectangle 4"/>
            <p:cNvSpPr/>
            <p:nvPr/>
          </p:nvSpPr>
          <p:spPr>
            <a:xfrm>
              <a:off x="3279074" y="2365214"/>
              <a:ext cx="1707913" cy="10984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err="1" smtClean="0"/>
                <a:t>Lifemapper</a:t>
              </a:r>
              <a:endParaRPr lang="en-US" sz="1400" b="1" kern="1200" dirty="0" smtClean="0"/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Species Distribution Model Computational Experiments</a:t>
              </a:r>
              <a:endParaRPr lang="en-US" sz="1400" b="1" kern="1200" dirty="0"/>
            </a:p>
          </p:txBody>
        </p:sp>
      </p:grpSp>
      <p:sp>
        <p:nvSpPr>
          <p:cNvPr id="42" name="Right Arrow 41"/>
          <p:cNvSpPr/>
          <p:nvPr/>
        </p:nvSpPr>
        <p:spPr>
          <a:xfrm>
            <a:off x="3657600" y="4191000"/>
            <a:ext cx="990600" cy="22860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733800" y="3962400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Manual</a:t>
            </a:r>
            <a:endParaRPr lang="en-US" sz="1400" dirty="0"/>
          </a:p>
        </p:txBody>
      </p:sp>
      <p:sp>
        <p:nvSpPr>
          <p:cNvPr id="44" name="Right Arrow 43"/>
          <p:cNvSpPr/>
          <p:nvPr/>
        </p:nvSpPr>
        <p:spPr>
          <a:xfrm>
            <a:off x="6553200" y="4191000"/>
            <a:ext cx="914400" cy="22860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391400" y="4038600"/>
            <a:ext cx="816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Many</a:t>
            </a:r>
          </a:p>
          <a:p>
            <a:pPr algn="ctr"/>
            <a:r>
              <a:rPr lang="en-US" sz="1400" dirty="0" smtClean="0"/>
              <a:t>Datasets</a:t>
            </a:r>
            <a:endParaRPr lang="en-US" sz="1400" dirty="0"/>
          </a:p>
        </p:txBody>
      </p:sp>
      <p:pic>
        <p:nvPicPr>
          <p:cNvPr id="46" name="Picture 45" descr="map_27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76800" y="1600200"/>
            <a:ext cx="3284589" cy="1206340"/>
          </a:xfrm>
          <a:prstGeom prst="rect">
            <a:avLst/>
          </a:prstGeom>
        </p:spPr>
      </p:pic>
      <p:pic>
        <p:nvPicPr>
          <p:cNvPr id="47" name="Picture 46" descr="map_27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1752600"/>
            <a:ext cx="3284589" cy="1206340"/>
          </a:xfrm>
          <a:prstGeom prst="rect">
            <a:avLst/>
          </a:prstGeom>
        </p:spPr>
      </p:pic>
      <p:pic>
        <p:nvPicPr>
          <p:cNvPr id="48" name="Picture 47" descr="map_27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1600" y="1905000"/>
            <a:ext cx="3284589" cy="1206340"/>
          </a:xfrm>
          <a:prstGeom prst="rect">
            <a:avLst/>
          </a:prstGeom>
        </p:spPr>
      </p:pic>
      <p:pic>
        <p:nvPicPr>
          <p:cNvPr id="49" name="Picture 48" descr="map_27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0" y="2057400"/>
            <a:ext cx="3284589" cy="1206340"/>
          </a:xfrm>
          <a:prstGeom prst="rect">
            <a:avLst/>
          </a:prstGeom>
        </p:spPr>
      </p:pic>
      <p:pic>
        <p:nvPicPr>
          <p:cNvPr id="50" name="Picture 49" descr="map_27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0" y="2209800"/>
            <a:ext cx="3284589" cy="1206340"/>
          </a:xfrm>
          <a:prstGeom prst="rect">
            <a:avLst/>
          </a:prstGeom>
        </p:spPr>
      </p:pic>
      <p:pic>
        <p:nvPicPr>
          <p:cNvPr id="51" name="Picture 50" descr="space11-1024x409.png"/>
          <p:cNvPicPr>
            <a:picLocks noChangeAspect="1"/>
          </p:cNvPicPr>
          <p:nvPr/>
        </p:nvPicPr>
        <p:blipFill>
          <a:blip r:embed="rId3" cstate="print"/>
          <a:srcRect l="61667" t="10432" b="10285"/>
          <a:stretch>
            <a:fillRect/>
          </a:stretch>
        </p:blipFill>
        <p:spPr>
          <a:xfrm rot="20067495">
            <a:off x="1066800" y="1066800"/>
            <a:ext cx="2213811" cy="1828800"/>
          </a:xfrm>
          <a:prstGeom prst="rect">
            <a:avLst/>
          </a:prstGeom>
        </p:spPr>
      </p:pic>
      <p:pic>
        <p:nvPicPr>
          <p:cNvPr id="52" name="Picture 51" descr="hom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0" y="1447800"/>
            <a:ext cx="2806700" cy="1981200"/>
          </a:xfrm>
          <a:prstGeom prst="rect">
            <a:avLst/>
          </a:prstGeom>
        </p:spPr>
      </p:pic>
      <p:sp>
        <p:nvSpPr>
          <p:cNvPr id="55" name="Rounded Rectangle 4"/>
          <p:cNvSpPr/>
          <p:nvPr/>
        </p:nvSpPr>
        <p:spPr>
          <a:xfrm>
            <a:off x="4972659" y="5432518"/>
            <a:ext cx="1303111" cy="7173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/>
              <a:t>IPCC climate change &amp; Others</a:t>
            </a:r>
            <a:endParaRPr lang="en-US" sz="1400" b="1" kern="1200" dirty="0" smtClean="0"/>
          </a:p>
        </p:txBody>
      </p:sp>
      <p:sp>
        <p:nvSpPr>
          <p:cNvPr id="56" name="Right Arrow 55"/>
          <p:cNvSpPr/>
          <p:nvPr/>
        </p:nvSpPr>
        <p:spPr>
          <a:xfrm rot="16200000">
            <a:off x="5410200" y="5029200"/>
            <a:ext cx="381000" cy="22860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3886200" y="228600"/>
            <a:ext cx="45536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Questions of interest:</a:t>
            </a:r>
          </a:p>
          <a:p>
            <a:r>
              <a:rPr lang="en-US" sz="1400" dirty="0" smtClean="0"/>
              <a:t>How to automate manual process?</a:t>
            </a:r>
          </a:p>
          <a:p>
            <a:r>
              <a:rPr lang="en-US" sz="1400" dirty="0" smtClean="0"/>
              <a:t>How to keep track of data sources and analysis paths?</a:t>
            </a:r>
          </a:p>
          <a:p>
            <a:r>
              <a:rPr lang="en-US" sz="1400" dirty="0" smtClean="0"/>
              <a:t>How to understand voluminous datasets used &amp; generated?</a:t>
            </a:r>
            <a:endParaRPr lang="en-US" sz="1400" dirty="0"/>
          </a:p>
        </p:txBody>
      </p:sp>
      <p:sp>
        <p:nvSpPr>
          <p:cNvPr id="30" name="Flowchart: Magnetic Disk 29"/>
          <p:cNvSpPr/>
          <p:nvPr/>
        </p:nvSpPr>
        <p:spPr>
          <a:xfrm>
            <a:off x="304800" y="3886200"/>
            <a:ext cx="1066800" cy="838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NASA &amp; others</a:t>
            </a:r>
            <a:endParaRPr lang="en-US" sz="1400" b="1" dirty="0"/>
          </a:p>
        </p:txBody>
      </p:sp>
      <p:sp>
        <p:nvSpPr>
          <p:cNvPr id="31" name="Flowchart: Magnetic Disk 30"/>
          <p:cNvSpPr/>
          <p:nvPr/>
        </p:nvSpPr>
        <p:spPr>
          <a:xfrm>
            <a:off x="5105400" y="5410200"/>
            <a:ext cx="1066800" cy="838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IPCC &amp; others</a:t>
            </a:r>
            <a:endParaRPr lang="en-US" sz="1400" b="1" dirty="0"/>
          </a:p>
        </p:txBody>
      </p:sp>
      <p:sp>
        <p:nvSpPr>
          <p:cNvPr id="27" name="Rectangle 26"/>
          <p:cNvSpPr/>
          <p:nvPr/>
        </p:nvSpPr>
        <p:spPr>
          <a:xfrm>
            <a:off x="5105400" y="3352800"/>
            <a:ext cx="1143000" cy="381000"/>
          </a:xfrm>
          <a:prstGeom prst="rect">
            <a:avLst/>
          </a:prstGeom>
          <a:solidFill>
            <a:schemeClr val="accent6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Published</a:t>
            </a:r>
          </a:p>
          <a:p>
            <a:pPr algn="ctr"/>
            <a:r>
              <a:rPr lang="en-US" sz="1200" dirty="0" smtClean="0"/>
              <a:t>Web Services</a:t>
            </a:r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2133600" y="3352800"/>
            <a:ext cx="1143000" cy="381000"/>
          </a:xfrm>
          <a:prstGeom prst="rect">
            <a:avLst/>
          </a:prstGeom>
          <a:solidFill>
            <a:schemeClr val="accent6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Published</a:t>
            </a:r>
          </a:p>
          <a:p>
            <a:pPr algn="ctr"/>
            <a:r>
              <a:rPr lang="en-US" sz="1200" dirty="0" smtClean="0"/>
              <a:t>Web Services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10959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</a:t>
            </a:r>
            <a:r>
              <a:rPr lang="en-US" dirty="0" err="1" smtClean="0"/>
              <a:t>ELSEWeb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Earth, Life, and Semantic Web (</a:t>
            </a:r>
            <a:r>
              <a:rPr lang="en-US" dirty="0" err="1" smtClean="0"/>
              <a:t>ELSEWeb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semantically</a:t>
            </a:r>
            <a:r>
              <a:rPr lang="en-US" dirty="0"/>
              <a:t>-enabled service oriented </a:t>
            </a:r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supporting </a:t>
            </a:r>
            <a:r>
              <a:rPr lang="en-US" dirty="0"/>
              <a:t>Data-to-Model </a:t>
            </a:r>
            <a:r>
              <a:rPr lang="en-US" dirty="0" smtClean="0"/>
              <a:t>interactions </a:t>
            </a:r>
          </a:p>
          <a:p>
            <a:pPr lvl="1"/>
            <a:r>
              <a:rPr lang="en-US" dirty="0" smtClean="0"/>
              <a:t>streamline </a:t>
            </a:r>
            <a:r>
              <a:rPr lang="en-US" dirty="0"/>
              <a:t>the flow of heterogeneous geographic, social, and geological data </a:t>
            </a:r>
            <a:r>
              <a:rPr lang="en-US" dirty="0" smtClean="0"/>
              <a:t>into </a:t>
            </a:r>
            <a:r>
              <a:rPr lang="en-US" dirty="0" err="1" smtClean="0"/>
              <a:t>Lifemapper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7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eft-Right Arrow 4"/>
          <p:cNvSpPr/>
          <p:nvPr/>
        </p:nvSpPr>
        <p:spPr>
          <a:xfrm rot="3789444">
            <a:off x="5806158" y="5097939"/>
            <a:ext cx="738130" cy="18650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/>
          </a:p>
        </p:txBody>
      </p:sp>
      <p:sp>
        <p:nvSpPr>
          <p:cNvPr id="33" name="Rectangle 32"/>
          <p:cNvSpPr/>
          <p:nvPr/>
        </p:nvSpPr>
        <p:spPr>
          <a:xfrm>
            <a:off x="3962400" y="3738274"/>
            <a:ext cx="1143000" cy="457200"/>
          </a:xfrm>
          <a:prstGeom prst="rect">
            <a:avLst/>
          </a:prstGeom>
          <a:solidFill>
            <a:schemeClr val="accent6"/>
          </a:solidFill>
          <a:ln w="76200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Published</a:t>
            </a:r>
          </a:p>
          <a:p>
            <a:pPr algn="ctr"/>
            <a:r>
              <a:rPr lang="en-US" sz="1200" dirty="0" smtClean="0"/>
              <a:t>Web Services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990600" y="3738274"/>
            <a:ext cx="1143000" cy="457200"/>
          </a:xfrm>
          <a:prstGeom prst="rect">
            <a:avLst/>
          </a:prstGeom>
          <a:solidFill>
            <a:schemeClr val="accent6"/>
          </a:solidFill>
          <a:ln w="76200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Published</a:t>
            </a:r>
          </a:p>
          <a:p>
            <a:pPr algn="ctr"/>
            <a:r>
              <a:rPr lang="en-US" sz="1200" dirty="0" smtClean="0"/>
              <a:t>Web Services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4539547" y="228600"/>
            <a:ext cx="44520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Questions of interest:</a:t>
            </a:r>
          </a:p>
          <a:p>
            <a:r>
              <a:rPr lang="en-US" sz="1400" dirty="0" smtClean="0"/>
              <a:t>How to automate manual process? 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Semantic technologies</a:t>
            </a:r>
          </a:p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How to keep track of data sources and analysis paths?</a:t>
            </a:r>
          </a:p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How to understand voluminous datasets generated?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514600" y="2286000"/>
            <a:ext cx="1143000" cy="457200"/>
          </a:xfrm>
          <a:prstGeom prst="rect">
            <a:avLst/>
          </a:prstGeom>
          <a:solidFill>
            <a:schemeClr val="accent6"/>
          </a:solidFill>
          <a:ln w="76200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Published 1</a:t>
            </a:r>
          </a:p>
          <a:p>
            <a:pPr algn="ctr"/>
            <a:r>
              <a:rPr lang="en-US" sz="1200" dirty="0" smtClean="0"/>
              <a:t>Web Service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1447800" y="28194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Semantic Service</a:t>
            </a:r>
            <a:r>
              <a:rPr lang="en-US" b="1" dirty="0"/>
              <a:t> </a:t>
            </a:r>
            <a:r>
              <a:rPr lang="en-US" b="1" dirty="0" smtClean="0"/>
              <a:t>Orchestration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5791200" y="2747674"/>
            <a:ext cx="1776263" cy="1981200"/>
            <a:chOff x="1904993" y="-3"/>
            <a:chExt cx="1776263" cy="757762"/>
          </a:xfrm>
        </p:grpSpPr>
        <p:sp>
          <p:nvSpPr>
            <p:cNvPr id="17" name="Rounded Rectangle 16"/>
            <p:cNvSpPr/>
            <p:nvPr/>
          </p:nvSpPr>
          <p:spPr>
            <a:xfrm>
              <a:off x="1904993" y="-3"/>
              <a:ext cx="1776263" cy="757762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ounded Rectangle 4"/>
            <p:cNvSpPr/>
            <p:nvPr/>
          </p:nvSpPr>
          <p:spPr>
            <a:xfrm>
              <a:off x="1927187" y="22191"/>
              <a:ext cx="1731875" cy="7133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Semantic Automated Discovery &amp; Integration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 smtClean="0"/>
                <a:t>(SADI) Services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Semantic annotation of Service inputs and outputs 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Service “wrappers”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85800" y="4271674"/>
            <a:ext cx="1776263" cy="838200"/>
            <a:chOff x="312837" y="2362199"/>
            <a:chExt cx="1776263" cy="1104498"/>
          </a:xfrm>
        </p:grpSpPr>
        <p:sp>
          <p:nvSpPr>
            <p:cNvPr id="24" name="Rounded Rectangle 23"/>
            <p:cNvSpPr/>
            <p:nvPr/>
          </p:nvSpPr>
          <p:spPr>
            <a:xfrm>
              <a:off x="312837" y="2362199"/>
              <a:ext cx="1776263" cy="110449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ounded Rectangle 4"/>
            <p:cNvSpPr/>
            <p:nvPr/>
          </p:nvSpPr>
          <p:spPr>
            <a:xfrm>
              <a:off x="345187" y="2394549"/>
              <a:ext cx="1711563" cy="10397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Earth Data Analysis Center (EDAC)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57600" y="4271674"/>
            <a:ext cx="1776263" cy="885494"/>
            <a:chOff x="3244899" y="2331039"/>
            <a:chExt cx="1776263" cy="1166818"/>
          </a:xfrm>
        </p:grpSpPr>
        <p:sp>
          <p:nvSpPr>
            <p:cNvPr id="32" name="Rounded Rectangle 31"/>
            <p:cNvSpPr/>
            <p:nvPr/>
          </p:nvSpPr>
          <p:spPr>
            <a:xfrm>
              <a:off x="3244899" y="2331039"/>
              <a:ext cx="1776263" cy="116681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ounded Rectangle 4"/>
            <p:cNvSpPr/>
            <p:nvPr/>
          </p:nvSpPr>
          <p:spPr>
            <a:xfrm>
              <a:off x="3279074" y="2365214"/>
              <a:ext cx="1707913" cy="10984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err="1" smtClean="0"/>
                <a:t>Lifemapper</a:t>
              </a:r>
              <a:endParaRPr lang="en-US" sz="1400" b="1" kern="1200" dirty="0" smtClean="0"/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Species Distribution Models</a:t>
              </a:r>
            </a:p>
          </p:txBody>
        </p:sp>
      </p:grpSp>
      <p:cxnSp>
        <p:nvCxnSpPr>
          <p:cNvPr id="3" name="Straight Arrow Connector 2"/>
          <p:cNvCxnSpPr>
            <a:stCxn id="17" idx="1"/>
            <a:endCxn id="33" idx="3"/>
          </p:cNvCxnSpPr>
          <p:nvPr/>
        </p:nvCxnSpPr>
        <p:spPr>
          <a:xfrm flipH="1">
            <a:off x="5105400" y="3738274"/>
            <a:ext cx="685800" cy="228600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143000" y="1295400"/>
            <a:ext cx="1547663" cy="838200"/>
            <a:chOff x="1904988" y="0"/>
            <a:chExt cx="1776263" cy="452956"/>
          </a:xfrm>
        </p:grpSpPr>
        <p:sp>
          <p:nvSpPr>
            <p:cNvPr id="42" name="Rounded Rectangle 41"/>
            <p:cNvSpPr/>
            <p:nvPr/>
          </p:nvSpPr>
          <p:spPr>
            <a:xfrm>
              <a:off x="1904988" y="0"/>
              <a:ext cx="1776263" cy="452956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/>
            <p:cNvSpPr/>
            <p:nvPr/>
          </p:nvSpPr>
          <p:spPr>
            <a:xfrm>
              <a:off x="1918255" y="13267"/>
              <a:ext cx="1749729" cy="4264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 smtClean="0"/>
                <a:t>Reuse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err="1" smtClean="0"/>
                <a:t>CardioShARE</a:t>
              </a:r>
              <a:endParaRPr lang="en-US" b="1" kern="1200" dirty="0" smtClean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429000" y="1295400"/>
            <a:ext cx="1524000" cy="838200"/>
            <a:chOff x="1904988" y="0"/>
            <a:chExt cx="1776263" cy="452956"/>
          </a:xfrm>
        </p:grpSpPr>
        <p:sp>
          <p:nvSpPr>
            <p:cNvPr id="45" name="Rounded Rectangle 44"/>
            <p:cNvSpPr/>
            <p:nvPr/>
          </p:nvSpPr>
          <p:spPr>
            <a:xfrm>
              <a:off x="1904988" y="0"/>
              <a:ext cx="1776263" cy="452956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Rounded Rectangle 4"/>
            <p:cNvSpPr/>
            <p:nvPr/>
          </p:nvSpPr>
          <p:spPr>
            <a:xfrm>
              <a:off x="1918255" y="13267"/>
              <a:ext cx="1749729" cy="4264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 smtClean="0"/>
                <a:t>Knowledge </a:t>
              </a:r>
              <a:r>
                <a:rPr lang="en-US" b="1" dirty="0"/>
                <a:t>B</a:t>
              </a:r>
              <a:r>
                <a:rPr lang="en-US" b="1" dirty="0" smtClean="0"/>
                <a:t>ase</a:t>
              </a:r>
              <a:endParaRPr lang="en-US" b="1" kern="1200" dirty="0" smtClean="0"/>
            </a:p>
          </p:txBody>
        </p:sp>
      </p:grpSp>
      <p:sp>
        <p:nvSpPr>
          <p:cNvPr id="5" name="Left-Right Arrow 4"/>
          <p:cNvSpPr/>
          <p:nvPr/>
        </p:nvSpPr>
        <p:spPr>
          <a:xfrm>
            <a:off x="2743200" y="1676400"/>
            <a:ext cx="609600" cy="228600"/>
          </a:xfrm>
          <a:prstGeom prst="leftRightArrow">
            <a:avLst/>
          </a:prstGeom>
          <a:solidFill>
            <a:schemeClr val="accent5"/>
          </a:solidFill>
          <a:ln>
            <a:solidFill>
              <a:srgbClr val="39639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-Right Arrow 46"/>
          <p:cNvSpPr/>
          <p:nvPr/>
        </p:nvSpPr>
        <p:spPr>
          <a:xfrm>
            <a:off x="1143000" y="3276600"/>
            <a:ext cx="3962400" cy="304800"/>
          </a:xfrm>
          <a:prstGeom prst="leftRightArrow">
            <a:avLst/>
          </a:prstGeom>
          <a:solidFill>
            <a:schemeClr val="accent5"/>
          </a:solidFill>
          <a:ln>
            <a:solidFill>
              <a:srgbClr val="39639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39000" y="1295400"/>
            <a:ext cx="179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WORKING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132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eft-Right Arrow 4"/>
          <p:cNvSpPr/>
          <p:nvPr/>
        </p:nvSpPr>
        <p:spPr>
          <a:xfrm rot="3789444">
            <a:off x="5729958" y="2049939"/>
            <a:ext cx="738130" cy="18650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/>
          </a:p>
        </p:txBody>
      </p:sp>
      <p:sp>
        <p:nvSpPr>
          <p:cNvPr id="33" name="Rectangle 32"/>
          <p:cNvSpPr/>
          <p:nvPr/>
        </p:nvSpPr>
        <p:spPr>
          <a:xfrm>
            <a:off x="3962400" y="4296106"/>
            <a:ext cx="1143000" cy="457200"/>
          </a:xfrm>
          <a:prstGeom prst="rect">
            <a:avLst/>
          </a:prstGeom>
          <a:solidFill>
            <a:schemeClr val="accent6"/>
          </a:solidFill>
          <a:ln w="76200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Published</a:t>
            </a:r>
          </a:p>
          <a:p>
            <a:pPr algn="ctr"/>
            <a:r>
              <a:rPr lang="en-US" sz="1200" dirty="0" smtClean="0"/>
              <a:t>Web Services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990600" y="4296106"/>
            <a:ext cx="1143000" cy="457200"/>
          </a:xfrm>
          <a:prstGeom prst="rect">
            <a:avLst/>
          </a:prstGeom>
          <a:solidFill>
            <a:schemeClr val="accent6"/>
          </a:solidFill>
          <a:ln w="76200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Published</a:t>
            </a:r>
          </a:p>
          <a:p>
            <a:pPr algn="ctr"/>
            <a:r>
              <a:rPr lang="en-US" sz="1200" dirty="0" smtClean="0"/>
              <a:t>Web Services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2514600" y="2743200"/>
            <a:ext cx="1143000" cy="457200"/>
          </a:xfrm>
          <a:prstGeom prst="rect">
            <a:avLst/>
          </a:prstGeom>
          <a:solidFill>
            <a:schemeClr val="accent6"/>
          </a:solidFill>
          <a:ln w="76200" cmpd="sng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Published 1</a:t>
            </a:r>
          </a:p>
          <a:p>
            <a:pPr algn="ctr"/>
            <a:r>
              <a:rPr lang="en-US" sz="1200" dirty="0" smtClean="0"/>
              <a:t>Web Service</a:t>
            </a:r>
            <a:endParaRPr lang="en-US" sz="12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685800" y="4829506"/>
            <a:ext cx="1776263" cy="838200"/>
            <a:chOff x="312837" y="2362199"/>
            <a:chExt cx="1776263" cy="1104498"/>
          </a:xfrm>
        </p:grpSpPr>
        <p:sp>
          <p:nvSpPr>
            <p:cNvPr id="24" name="Rounded Rectangle 23"/>
            <p:cNvSpPr/>
            <p:nvPr/>
          </p:nvSpPr>
          <p:spPr>
            <a:xfrm>
              <a:off x="312837" y="2362199"/>
              <a:ext cx="1776263" cy="110449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ounded Rectangle 4"/>
            <p:cNvSpPr/>
            <p:nvPr/>
          </p:nvSpPr>
          <p:spPr>
            <a:xfrm>
              <a:off x="345187" y="2394549"/>
              <a:ext cx="1711563" cy="10397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Earth Data Analysis Center (EDAC)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57600" y="4829506"/>
            <a:ext cx="1776263" cy="885494"/>
            <a:chOff x="3244899" y="2331039"/>
            <a:chExt cx="1776263" cy="1166818"/>
          </a:xfrm>
        </p:grpSpPr>
        <p:sp>
          <p:nvSpPr>
            <p:cNvPr id="32" name="Rounded Rectangle 31"/>
            <p:cNvSpPr/>
            <p:nvPr/>
          </p:nvSpPr>
          <p:spPr>
            <a:xfrm>
              <a:off x="3244899" y="2331039"/>
              <a:ext cx="1776263" cy="116681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ounded Rectangle 4"/>
            <p:cNvSpPr/>
            <p:nvPr/>
          </p:nvSpPr>
          <p:spPr>
            <a:xfrm>
              <a:off x="3279074" y="2365214"/>
              <a:ext cx="1707913" cy="10984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err="1" smtClean="0"/>
                <a:t>Lifemapper</a:t>
              </a:r>
              <a:endParaRPr lang="en-US" sz="1400" b="1" kern="1200" dirty="0" smtClean="0"/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Species Distribution Models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143000" y="1295400"/>
            <a:ext cx="1547663" cy="838200"/>
            <a:chOff x="1904988" y="0"/>
            <a:chExt cx="1776263" cy="452956"/>
          </a:xfrm>
        </p:grpSpPr>
        <p:sp>
          <p:nvSpPr>
            <p:cNvPr id="42" name="Rounded Rectangle 41"/>
            <p:cNvSpPr/>
            <p:nvPr/>
          </p:nvSpPr>
          <p:spPr>
            <a:xfrm>
              <a:off x="1904988" y="0"/>
              <a:ext cx="1776263" cy="452956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ounded Rectangle 4"/>
            <p:cNvSpPr/>
            <p:nvPr/>
          </p:nvSpPr>
          <p:spPr>
            <a:xfrm>
              <a:off x="1918255" y="13267"/>
              <a:ext cx="1749729" cy="4264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 smtClean="0"/>
                <a:t>Reuse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kern="1200" dirty="0" err="1" smtClean="0"/>
                <a:t>CardioShARE</a:t>
              </a:r>
              <a:endParaRPr lang="en-US" b="1" kern="1200" dirty="0" smtClean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429000" y="1295400"/>
            <a:ext cx="1524000" cy="838200"/>
            <a:chOff x="1904988" y="0"/>
            <a:chExt cx="1776263" cy="452956"/>
          </a:xfrm>
        </p:grpSpPr>
        <p:sp>
          <p:nvSpPr>
            <p:cNvPr id="45" name="Rounded Rectangle 44"/>
            <p:cNvSpPr/>
            <p:nvPr/>
          </p:nvSpPr>
          <p:spPr>
            <a:xfrm>
              <a:off x="1904988" y="0"/>
              <a:ext cx="1776263" cy="452956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Rounded Rectangle 4"/>
            <p:cNvSpPr/>
            <p:nvPr/>
          </p:nvSpPr>
          <p:spPr>
            <a:xfrm>
              <a:off x="1918255" y="13267"/>
              <a:ext cx="1749729" cy="4264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 smtClean="0"/>
                <a:t>Knowledge </a:t>
              </a:r>
              <a:r>
                <a:rPr lang="en-US" b="1" dirty="0"/>
                <a:t>B</a:t>
              </a:r>
              <a:r>
                <a:rPr lang="en-US" b="1" dirty="0" smtClean="0"/>
                <a:t>ase</a:t>
              </a:r>
              <a:endParaRPr lang="en-US" b="1" kern="1200" dirty="0" smtClean="0"/>
            </a:p>
          </p:txBody>
        </p:sp>
      </p:grpSp>
      <p:sp>
        <p:nvSpPr>
          <p:cNvPr id="5" name="Left-Right Arrow 4"/>
          <p:cNvSpPr/>
          <p:nvPr/>
        </p:nvSpPr>
        <p:spPr>
          <a:xfrm>
            <a:off x="2743200" y="1676400"/>
            <a:ext cx="609600" cy="228600"/>
          </a:xfrm>
          <a:prstGeom prst="leftRightArrow">
            <a:avLst/>
          </a:prstGeom>
          <a:solidFill>
            <a:schemeClr val="accent5"/>
          </a:solidFill>
          <a:ln>
            <a:solidFill>
              <a:srgbClr val="39639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16"/>
          <p:cNvGrpSpPr/>
          <p:nvPr/>
        </p:nvGrpSpPr>
        <p:grpSpPr>
          <a:xfrm>
            <a:off x="7620000" y="2057400"/>
            <a:ext cx="1066800" cy="762000"/>
            <a:chOff x="2209810" y="0"/>
            <a:chExt cx="2104429" cy="1052214"/>
          </a:xfrm>
          <a:solidFill>
            <a:schemeClr val="accent4"/>
          </a:solidFill>
        </p:grpSpPr>
        <p:sp>
          <p:nvSpPr>
            <p:cNvPr id="38" name="Rounded Rectangle 37"/>
            <p:cNvSpPr/>
            <p:nvPr/>
          </p:nvSpPr>
          <p:spPr>
            <a:xfrm>
              <a:off x="2209810" y="0"/>
              <a:ext cx="2104429" cy="105221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Rounded Rectangle 4"/>
            <p:cNvSpPr/>
            <p:nvPr/>
          </p:nvSpPr>
          <p:spPr>
            <a:xfrm>
              <a:off x="2240628" y="30818"/>
              <a:ext cx="2042793" cy="9905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dirty="0" err="1" smtClean="0"/>
                <a:t>WebProbe</a:t>
              </a:r>
              <a:endParaRPr lang="en-US" sz="1400" b="1" kern="1200" dirty="0" smtClean="0"/>
            </a:p>
          </p:txBody>
        </p:sp>
      </p:grpSp>
      <p:sp>
        <p:nvSpPr>
          <p:cNvPr id="48" name="Right Arrow 47"/>
          <p:cNvSpPr/>
          <p:nvPr/>
        </p:nvSpPr>
        <p:spPr>
          <a:xfrm>
            <a:off x="685800" y="3838906"/>
            <a:ext cx="1752600" cy="45720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Provenance</a:t>
            </a:r>
            <a:endParaRPr lang="en-US" sz="1400" dirty="0"/>
          </a:p>
        </p:txBody>
      </p:sp>
      <p:sp>
        <p:nvSpPr>
          <p:cNvPr id="49" name="Right Arrow 48"/>
          <p:cNvSpPr/>
          <p:nvPr/>
        </p:nvSpPr>
        <p:spPr>
          <a:xfrm>
            <a:off x="3733800" y="3838906"/>
            <a:ext cx="1676400" cy="45720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Provenance</a:t>
            </a:r>
            <a:endParaRPr lang="en-US" sz="1400" dirty="0"/>
          </a:p>
        </p:txBody>
      </p:sp>
      <p:sp>
        <p:nvSpPr>
          <p:cNvPr id="50" name="Right Arrow 49"/>
          <p:cNvSpPr/>
          <p:nvPr/>
        </p:nvSpPr>
        <p:spPr>
          <a:xfrm>
            <a:off x="2286000" y="3276600"/>
            <a:ext cx="1600200" cy="45720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Provenance</a:t>
            </a:r>
            <a:endParaRPr lang="en-US" sz="1400" dirty="0"/>
          </a:p>
        </p:txBody>
      </p:sp>
      <p:sp>
        <p:nvSpPr>
          <p:cNvPr id="51" name="Right Arrow 50"/>
          <p:cNvSpPr/>
          <p:nvPr/>
        </p:nvSpPr>
        <p:spPr>
          <a:xfrm>
            <a:off x="609600" y="2209800"/>
            <a:ext cx="5029200" cy="45720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Provenance</a:t>
            </a:r>
            <a:endParaRPr lang="en-US" sz="1400" dirty="0"/>
          </a:p>
        </p:txBody>
      </p:sp>
      <p:sp>
        <p:nvSpPr>
          <p:cNvPr id="52" name="Flowchart: Document 22"/>
          <p:cNvSpPr/>
          <p:nvPr/>
        </p:nvSpPr>
        <p:spPr>
          <a:xfrm>
            <a:off x="5715000" y="1981200"/>
            <a:ext cx="1371600" cy="1371600"/>
          </a:xfrm>
          <a:prstGeom prst="flowChartDocumen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Overall provenance using</a:t>
            </a:r>
          </a:p>
          <a:p>
            <a:pPr algn="ctr"/>
            <a:r>
              <a:rPr lang="en-US" sz="1200" dirty="0" smtClean="0"/>
              <a:t>PROV Standard</a:t>
            </a:r>
          </a:p>
          <a:p>
            <a:pPr algn="ctr"/>
            <a:r>
              <a:rPr lang="en-US" sz="1200" dirty="0" smtClean="0"/>
              <a:t>+ Extensions in PML3</a:t>
            </a:r>
            <a:endParaRPr lang="en-US" sz="1200" dirty="0"/>
          </a:p>
        </p:txBody>
      </p:sp>
      <p:sp>
        <p:nvSpPr>
          <p:cNvPr id="53" name="Right Arrow 52"/>
          <p:cNvSpPr/>
          <p:nvPr/>
        </p:nvSpPr>
        <p:spPr>
          <a:xfrm>
            <a:off x="7162800" y="2286000"/>
            <a:ext cx="381000" cy="228600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6934200" y="1154668"/>
            <a:ext cx="200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MOCKED UP DEMO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134102" y="0"/>
            <a:ext cx="50098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Questions of interest:</a:t>
            </a:r>
          </a:p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How to automate manual process?  Semantic technologies</a:t>
            </a:r>
          </a:p>
          <a:p>
            <a:r>
              <a:rPr lang="en-US" sz="1400" dirty="0" smtClean="0"/>
              <a:t>How to keep track of data sources and analysis paths?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Provenance</a:t>
            </a:r>
          </a:p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How to understand voluminous datasets generated?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143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Model Web Initiatives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E-Habitat</a:t>
            </a:r>
          </a:p>
          <a:p>
            <a:r>
              <a:rPr lang="en-US" dirty="0" err="1" smtClean="0"/>
              <a:t>ELSEWeb</a:t>
            </a:r>
            <a:r>
              <a:rPr lang="en-US" dirty="0" smtClean="0"/>
              <a:t> differs by introducing a semantic layer between OGC compliant data and the models that ingest the data.</a:t>
            </a:r>
          </a:p>
          <a:p>
            <a:r>
              <a:rPr lang="en-US" dirty="0" smtClean="0"/>
              <a:t>The goal is to introduce a more flexible environment where users can map their metadata descriptions to the </a:t>
            </a:r>
            <a:r>
              <a:rPr lang="en-US" dirty="0" err="1" smtClean="0"/>
              <a:t>ELSEWeb</a:t>
            </a:r>
            <a:r>
              <a:rPr lang="en-US" dirty="0" smtClean="0"/>
              <a:t> data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99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Data Analysis Center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02" y="4370287"/>
            <a:ext cx="2387600" cy="1196807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Magnetic Disk 4"/>
          <p:cNvSpPr/>
          <p:nvPr/>
        </p:nvSpPr>
        <p:spPr>
          <a:xfrm>
            <a:off x="732410" y="1805373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619710" y="4610100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olded Corner 7"/>
          <p:cNvSpPr/>
          <p:nvPr/>
        </p:nvSpPr>
        <p:spPr>
          <a:xfrm>
            <a:off x="2806131" y="1980581"/>
            <a:ext cx="1262672" cy="80938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WCS Get Capabilities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XML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9710" y="2655351"/>
            <a:ext cx="1257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Metadata Store</a:t>
            </a:r>
            <a:endParaRPr lang="en-US" dirty="0"/>
          </a:p>
        </p:txBody>
      </p:sp>
      <p:sp>
        <p:nvSpPr>
          <p:cNvPr id="22" name="Folded Corner 21"/>
          <p:cNvSpPr/>
          <p:nvPr/>
        </p:nvSpPr>
        <p:spPr>
          <a:xfrm>
            <a:off x="4519853" y="2078263"/>
            <a:ext cx="1078884" cy="62533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FGDC XML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3" name="Folded Corner 22"/>
          <p:cNvSpPr/>
          <p:nvPr/>
        </p:nvSpPr>
        <p:spPr>
          <a:xfrm>
            <a:off x="6166429" y="1472443"/>
            <a:ext cx="1078884" cy="625337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CF Keywords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6166429" y="2308017"/>
            <a:ext cx="1181305" cy="100599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ISO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19115 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Topic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Categories</a:t>
            </a:r>
          </a:p>
        </p:txBody>
      </p:sp>
      <p:sp>
        <p:nvSpPr>
          <p:cNvPr id="28" name="Folded Corner 27"/>
          <p:cNvSpPr/>
          <p:nvPr/>
        </p:nvSpPr>
        <p:spPr>
          <a:xfrm>
            <a:off x="7547075" y="1756226"/>
            <a:ext cx="1181305" cy="100599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/>
                </a:solidFill>
              </a:rPr>
              <a:t>GCMD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Categories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81700" y="1332375"/>
            <a:ext cx="2908603" cy="2104407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8" idx="3"/>
            <a:endCxn id="22" idx="1"/>
          </p:cNvCxnSpPr>
          <p:nvPr/>
        </p:nvCxnSpPr>
        <p:spPr>
          <a:xfrm>
            <a:off x="4068803" y="2385275"/>
            <a:ext cx="451050" cy="565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  <a:endCxn id="29" idx="1"/>
          </p:cNvCxnSpPr>
          <p:nvPr/>
        </p:nvCxnSpPr>
        <p:spPr>
          <a:xfrm flipV="1">
            <a:off x="5598737" y="2384579"/>
            <a:ext cx="382963" cy="63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eft Brace 35"/>
          <p:cNvSpPr/>
          <p:nvPr/>
        </p:nvSpPr>
        <p:spPr>
          <a:xfrm>
            <a:off x="1830365" y="1668583"/>
            <a:ext cx="311285" cy="1519157"/>
          </a:xfrm>
          <a:prstGeom prst="leftBrace">
            <a:avLst>
              <a:gd name="adj1" fmla="val 9633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32690" y="5567094"/>
            <a:ext cx="1257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Store</a:t>
            </a:r>
            <a:endParaRPr lang="en-US" dirty="0"/>
          </a:p>
        </p:txBody>
      </p:sp>
      <p:sp>
        <p:nvSpPr>
          <p:cNvPr id="38" name="Left Brace 37"/>
          <p:cNvSpPr/>
          <p:nvPr/>
        </p:nvSpPr>
        <p:spPr>
          <a:xfrm>
            <a:off x="1780561" y="4224241"/>
            <a:ext cx="311285" cy="1519157"/>
          </a:xfrm>
          <a:prstGeom prst="leftBrace">
            <a:avLst>
              <a:gd name="adj1" fmla="val 9633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8" idx="2"/>
            <a:endCxn id="4" idx="0"/>
          </p:cNvCxnSpPr>
          <p:nvPr/>
        </p:nvCxnSpPr>
        <p:spPr>
          <a:xfrm flipH="1">
            <a:off x="3433802" y="2789969"/>
            <a:ext cx="3665" cy="158031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86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Desirable Data Properties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23968" y="3877704"/>
            <a:ext cx="8362832" cy="2303545"/>
          </a:xfrm>
          <a:prstGeom prst="roundRect">
            <a:avLst>
              <a:gd name="adj" fmla="val 8791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23968" y="2724448"/>
            <a:ext cx="8362832" cy="96547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5277" y="3307634"/>
            <a:ext cx="314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DCAT: Data Catalog Vocabulary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968" y="1600200"/>
            <a:ext cx="8362832" cy="96547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851521" cy="583186"/>
          </a:xfrm>
        </p:spPr>
        <p:txBody>
          <a:bodyPr/>
          <a:lstStyle/>
          <a:p>
            <a:r>
              <a:rPr lang="en-US" dirty="0" smtClean="0"/>
              <a:t>What kind of data?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5277" y="2183386"/>
            <a:ext cx="314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OBOE: Observation Ontology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55277" y="5811917"/>
            <a:ext cx="314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PROV-O: Provenance Ontology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4092" y="2711493"/>
            <a:ext cx="6851521" cy="583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Where can I get the data?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54092" y="4017151"/>
            <a:ext cx="6851521" cy="1794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was the data generated?</a:t>
            </a:r>
          </a:p>
          <a:p>
            <a:r>
              <a:rPr lang="en-US" dirty="0" smtClean="0"/>
              <a:t>Who was responsible for publishing?</a:t>
            </a:r>
          </a:p>
          <a:p>
            <a:r>
              <a:rPr lang="en-US" dirty="0" smtClean="0"/>
              <a:t>When was it generated?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01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EDAC Semantic Data Model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92234" y="1829771"/>
            <a:ext cx="1353556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Catalog</a:t>
            </a:r>
            <a:endParaRPr lang="en-US" sz="2400" b="0" dirty="0"/>
          </a:p>
        </p:txBody>
      </p:sp>
      <p:sp>
        <p:nvSpPr>
          <p:cNvPr id="74" name="TextBox 73"/>
          <p:cNvSpPr txBox="1"/>
          <p:nvPr/>
        </p:nvSpPr>
        <p:spPr>
          <a:xfrm>
            <a:off x="3931275" y="1829770"/>
            <a:ext cx="137775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Dataset</a:t>
            </a:r>
            <a:endParaRPr lang="en-US" sz="2400" b="0" dirty="0"/>
          </a:p>
        </p:txBody>
      </p:sp>
      <p:sp>
        <p:nvSpPr>
          <p:cNvPr id="75" name="TextBox 74"/>
          <p:cNvSpPr txBox="1"/>
          <p:nvPr/>
        </p:nvSpPr>
        <p:spPr>
          <a:xfrm>
            <a:off x="3440215" y="3082837"/>
            <a:ext cx="2362395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WCSCoverage</a:t>
            </a:r>
            <a:endParaRPr lang="en-US" sz="2400" b="0" dirty="0"/>
          </a:p>
        </p:txBody>
      </p:sp>
      <p:sp>
        <p:nvSpPr>
          <p:cNvPr id="76" name="TextBox 75"/>
          <p:cNvSpPr txBox="1"/>
          <p:nvPr/>
        </p:nvSpPr>
        <p:spPr>
          <a:xfrm>
            <a:off x="7436466" y="3082836"/>
            <a:ext cx="1475284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Location</a:t>
            </a:r>
            <a:endParaRPr lang="en-US" sz="2400" b="0" dirty="0"/>
          </a:p>
        </p:txBody>
      </p:sp>
      <p:sp>
        <p:nvSpPr>
          <p:cNvPr id="77" name="TextBox 76"/>
          <p:cNvSpPr txBox="1"/>
          <p:nvPr/>
        </p:nvSpPr>
        <p:spPr>
          <a:xfrm>
            <a:off x="307554" y="3082835"/>
            <a:ext cx="224773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PeriodOfTime</a:t>
            </a:r>
            <a:endParaRPr lang="en-US" sz="2400" b="0" dirty="0"/>
          </a:p>
        </p:txBody>
      </p:sp>
      <p:cxnSp>
        <p:nvCxnSpPr>
          <p:cNvPr id="78" name="Straight Arrow Connector 77"/>
          <p:cNvCxnSpPr>
            <a:stCxn id="75" idx="0"/>
            <a:endCxn id="74" idx="2"/>
          </p:cNvCxnSpPr>
          <p:nvPr/>
        </p:nvCxnSpPr>
        <p:spPr bwMode="auto">
          <a:xfrm flipH="1" flipV="1">
            <a:off x="4620151" y="2291435"/>
            <a:ext cx="1262" cy="79140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7030071" y="1829771"/>
            <a:ext cx="1977524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Distribution</a:t>
            </a:r>
            <a:endParaRPr lang="en-US" sz="2400" b="0" dirty="0"/>
          </a:p>
        </p:txBody>
      </p:sp>
      <p:cxnSp>
        <p:nvCxnSpPr>
          <p:cNvPr id="80" name="Straight Arrow Connector 79"/>
          <p:cNvCxnSpPr>
            <a:stCxn id="73" idx="3"/>
            <a:endCxn id="74" idx="1"/>
          </p:cNvCxnSpPr>
          <p:nvPr/>
        </p:nvCxnSpPr>
        <p:spPr bwMode="auto">
          <a:xfrm flipV="1">
            <a:off x="1745790" y="2060603"/>
            <a:ext cx="218548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1" name="Straight Arrow Connector 80"/>
          <p:cNvCxnSpPr>
            <a:stCxn id="74" idx="3"/>
            <a:endCxn id="79" idx="1"/>
          </p:cNvCxnSpPr>
          <p:nvPr/>
        </p:nvCxnSpPr>
        <p:spPr bwMode="auto">
          <a:xfrm>
            <a:off x="5309026" y="2060603"/>
            <a:ext cx="1721045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2" name="Straight Arrow Connector 81"/>
          <p:cNvCxnSpPr>
            <a:stCxn id="75" idx="3"/>
            <a:endCxn id="76" idx="1"/>
          </p:cNvCxnSpPr>
          <p:nvPr/>
        </p:nvCxnSpPr>
        <p:spPr bwMode="auto">
          <a:xfrm flipV="1">
            <a:off x="5802610" y="3313669"/>
            <a:ext cx="1633856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3" name="Straight Arrow Connector 82"/>
          <p:cNvCxnSpPr>
            <a:stCxn id="75" idx="1"/>
            <a:endCxn id="77" idx="3"/>
          </p:cNvCxnSpPr>
          <p:nvPr/>
        </p:nvCxnSpPr>
        <p:spPr bwMode="auto">
          <a:xfrm flipH="1" flipV="1">
            <a:off x="2555285" y="3313668"/>
            <a:ext cx="884930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3474081" y="4234304"/>
            <a:ext cx="228079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Measurement</a:t>
            </a:r>
            <a:endParaRPr lang="en-US" sz="2400" b="0" dirty="0"/>
          </a:p>
        </p:txBody>
      </p:sp>
      <p:sp>
        <p:nvSpPr>
          <p:cNvPr id="85" name="TextBox 84"/>
          <p:cNvSpPr txBox="1"/>
          <p:nvPr/>
        </p:nvSpPr>
        <p:spPr>
          <a:xfrm>
            <a:off x="256748" y="4234304"/>
            <a:ext cx="229717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Characteristic</a:t>
            </a:r>
            <a:endParaRPr lang="en-US" sz="2400" b="0" dirty="0"/>
          </a:p>
        </p:txBody>
      </p:sp>
      <p:sp>
        <p:nvSpPr>
          <p:cNvPr id="86" name="TextBox 85"/>
          <p:cNvSpPr txBox="1"/>
          <p:nvPr/>
        </p:nvSpPr>
        <p:spPr>
          <a:xfrm>
            <a:off x="6809941" y="4234306"/>
            <a:ext cx="2041995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Observation</a:t>
            </a:r>
            <a:endParaRPr lang="en-US" sz="2400" b="0" dirty="0"/>
          </a:p>
        </p:txBody>
      </p:sp>
      <p:sp>
        <p:nvSpPr>
          <p:cNvPr id="87" name="TextBox 86"/>
          <p:cNvSpPr txBox="1"/>
          <p:nvPr/>
        </p:nvSpPr>
        <p:spPr>
          <a:xfrm>
            <a:off x="7284077" y="5470436"/>
            <a:ext cx="1081696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Entity</a:t>
            </a:r>
            <a:endParaRPr lang="en-US" sz="2400" b="0" dirty="0"/>
          </a:p>
        </p:txBody>
      </p:sp>
      <p:cxnSp>
        <p:nvCxnSpPr>
          <p:cNvPr id="88" name="Straight Arrow Connector 87"/>
          <p:cNvCxnSpPr>
            <a:stCxn id="75" idx="2"/>
            <a:endCxn id="84" idx="0"/>
          </p:cNvCxnSpPr>
          <p:nvPr/>
        </p:nvCxnSpPr>
        <p:spPr bwMode="auto">
          <a:xfrm flipH="1">
            <a:off x="4614478" y="3544502"/>
            <a:ext cx="6935" cy="68980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9" name="Straight Arrow Connector 88"/>
          <p:cNvCxnSpPr>
            <a:stCxn id="84" idx="3"/>
            <a:endCxn id="86" idx="1"/>
          </p:cNvCxnSpPr>
          <p:nvPr/>
        </p:nvCxnSpPr>
        <p:spPr bwMode="auto">
          <a:xfrm>
            <a:off x="5754874" y="4465137"/>
            <a:ext cx="1055067" cy="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0" name="Straight Arrow Connector 89"/>
          <p:cNvCxnSpPr>
            <a:stCxn id="84" idx="1"/>
            <a:endCxn id="85" idx="3"/>
          </p:cNvCxnSpPr>
          <p:nvPr/>
        </p:nvCxnSpPr>
        <p:spPr bwMode="auto">
          <a:xfrm flipH="1">
            <a:off x="2553921" y="4465137"/>
            <a:ext cx="92016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91" name="Straight Arrow Connector 90"/>
          <p:cNvCxnSpPr>
            <a:stCxn id="86" idx="2"/>
            <a:endCxn id="87" idx="0"/>
          </p:cNvCxnSpPr>
          <p:nvPr/>
        </p:nvCxnSpPr>
        <p:spPr bwMode="auto">
          <a:xfrm flipH="1">
            <a:off x="7824925" y="4695971"/>
            <a:ext cx="6014" cy="77446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2" name="TextBox 91"/>
          <p:cNvSpPr txBox="1"/>
          <p:nvPr/>
        </p:nvSpPr>
        <p:spPr>
          <a:xfrm>
            <a:off x="3948208" y="5504303"/>
            <a:ext cx="1329661" cy="461665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Activity</a:t>
            </a:r>
            <a:endParaRPr lang="en-US" sz="2400" b="0" dirty="0"/>
          </a:p>
        </p:txBody>
      </p:sp>
      <p:cxnSp>
        <p:nvCxnSpPr>
          <p:cNvPr id="93" name="Straight Arrow Connector 92"/>
          <p:cNvCxnSpPr>
            <a:stCxn id="84" idx="2"/>
            <a:endCxn id="92" idx="0"/>
          </p:cNvCxnSpPr>
          <p:nvPr/>
        </p:nvCxnSpPr>
        <p:spPr bwMode="auto">
          <a:xfrm flipH="1">
            <a:off x="4613039" y="4695969"/>
            <a:ext cx="1439" cy="80833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4" name="Round Single Corner Rectangle 93"/>
          <p:cNvSpPr/>
          <p:nvPr/>
        </p:nvSpPr>
        <p:spPr bwMode="auto">
          <a:xfrm>
            <a:off x="307555" y="5127304"/>
            <a:ext cx="321733" cy="321733"/>
          </a:xfrm>
          <a:prstGeom prst="round1Rect">
            <a:avLst>
              <a:gd name="adj" fmla="val 0"/>
            </a:avLst>
          </a:prstGeom>
          <a:solidFill>
            <a:srgbClr val="66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204078" y="1702771"/>
            <a:ext cx="126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cat:dataset</a:t>
            </a:r>
            <a:endParaRPr lang="en-US" sz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370613" y="1668905"/>
            <a:ext cx="162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dcat:distribution</a:t>
            </a:r>
            <a:endParaRPr lang="en-US" sz="1200" dirty="0"/>
          </a:p>
        </p:txBody>
      </p:sp>
      <p:sp>
        <p:nvSpPr>
          <p:cNvPr id="97" name="TextBox 96"/>
          <p:cNvSpPr txBox="1"/>
          <p:nvPr/>
        </p:nvSpPr>
        <p:spPr>
          <a:xfrm>
            <a:off x="6132612" y="2820374"/>
            <a:ext cx="102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d</a:t>
            </a:r>
            <a:r>
              <a:rPr lang="en-US" sz="1200" dirty="0" err="1" smtClean="0"/>
              <a:t>c:spatial</a:t>
            </a:r>
            <a:endParaRPr lang="en-US" sz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2441146" y="2769573"/>
            <a:ext cx="1224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dc:temporal</a:t>
            </a:r>
            <a:endParaRPr lang="en-US" sz="1200" dirty="0"/>
          </a:p>
        </p:txBody>
      </p:sp>
      <p:sp>
        <p:nvSpPr>
          <p:cNvPr id="99" name="TextBox 98"/>
          <p:cNvSpPr txBox="1"/>
          <p:nvPr/>
        </p:nvSpPr>
        <p:spPr>
          <a:xfrm>
            <a:off x="764756" y="5042638"/>
            <a:ext cx="1018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DCAT</a:t>
            </a:r>
            <a:endParaRPr lang="en-US" sz="2400" b="0" dirty="0"/>
          </a:p>
        </p:txBody>
      </p:sp>
      <p:sp>
        <p:nvSpPr>
          <p:cNvPr id="100" name="Round Single Corner Rectangle 99"/>
          <p:cNvSpPr/>
          <p:nvPr/>
        </p:nvSpPr>
        <p:spPr bwMode="auto">
          <a:xfrm>
            <a:off x="307554" y="5584504"/>
            <a:ext cx="321733" cy="321733"/>
          </a:xfrm>
          <a:prstGeom prst="round1Rect">
            <a:avLst>
              <a:gd name="adj" fmla="val 0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64755" y="5499838"/>
            <a:ext cx="1074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OBOE</a:t>
            </a:r>
            <a:endParaRPr lang="en-US" sz="2400" b="0" dirty="0"/>
          </a:p>
        </p:txBody>
      </p:sp>
      <p:sp>
        <p:nvSpPr>
          <p:cNvPr id="102" name="Round Single Corner Rectangle 101"/>
          <p:cNvSpPr/>
          <p:nvPr/>
        </p:nvSpPr>
        <p:spPr bwMode="auto">
          <a:xfrm>
            <a:off x="324498" y="6046842"/>
            <a:ext cx="321733" cy="321733"/>
          </a:xfrm>
          <a:prstGeom prst="round1Rect">
            <a:avLst>
              <a:gd name="adj" fmla="val 0"/>
            </a:avLst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81699" y="5962176"/>
            <a:ext cx="1279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PROVO</a:t>
            </a:r>
            <a:endParaRPr lang="en-US" sz="2400" b="0" dirty="0"/>
          </a:p>
        </p:txBody>
      </p:sp>
      <p:sp>
        <p:nvSpPr>
          <p:cNvPr id="104" name="TextBox 103"/>
          <p:cNvSpPr txBox="1"/>
          <p:nvPr/>
        </p:nvSpPr>
        <p:spPr>
          <a:xfrm>
            <a:off x="5658479" y="3819443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boe:measurementFor</a:t>
            </a:r>
            <a:endParaRPr lang="en-US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2136345" y="3853307"/>
            <a:ext cx="2037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boe:ofCharacteristic</a:t>
            </a:r>
            <a:endParaRPr lang="en-US" sz="1200" dirty="0"/>
          </a:p>
        </p:txBody>
      </p:sp>
      <p:sp>
        <p:nvSpPr>
          <p:cNvPr id="106" name="TextBox 105"/>
          <p:cNvSpPr txBox="1"/>
          <p:nvPr/>
        </p:nvSpPr>
        <p:spPr>
          <a:xfrm>
            <a:off x="6318880" y="4953976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o</a:t>
            </a:r>
            <a:r>
              <a:rPr lang="en-US" sz="1200" dirty="0" err="1" smtClean="0"/>
              <a:t>boe:ofEntity</a:t>
            </a:r>
            <a:endParaRPr lang="en-US" sz="1200" dirty="0"/>
          </a:p>
        </p:txBody>
      </p:sp>
      <p:sp>
        <p:nvSpPr>
          <p:cNvPr id="107" name="TextBox 106"/>
          <p:cNvSpPr txBox="1"/>
          <p:nvPr/>
        </p:nvSpPr>
        <p:spPr>
          <a:xfrm>
            <a:off x="3118481" y="5089442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3033815" y="2363175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7795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Frank’s Loin Description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2690" y="1668456"/>
            <a:ext cx="6256903" cy="1869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Individual: EDAC-Environmental-Datasets</a:t>
            </a:r>
          </a:p>
          <a:p>
            <a:endParaRPr lang="en-US" sz="1050" dirty="0"/>
          </a:p>
          <a:p>
            <a:r>
              <a:rPr lang="en-US" sz="1050" dirty="0"/>
              <a:t>    Types: </a:t>
            </a:r>
          </a:p>
          <a:p>
            <a:r>
              <a:rPr lang="en-US" sz="1050" dirty="0"/>
              <a:t>        </a:t>
            </a:r>
            <a:r>
              <a:rPr lang="en-US" sz="1050" dirty="0" err="1"/>
              <a:t>elsewebdata:WCSCoverageSet</a:t>
            </a:r>
            <a:endParaRPr lang="en-US" sz="1050" dirty="0"/>
          </a:p>
          <a:p>
            <a:r>
              <a:rPr lang="en-US" sz="1050" dirty="0"/>
              <a:t>    </a:t>
            </a:r>
          </a:p>
          <a:p>
            <a:r>
              <a:rPr lang="en-US" sz="1050" dirty="0"/>
              <a:t>    Facts:  </a:t>
            </a:r>
          </a:p>
          <a:p>
            <a:r>
              <a:rPr lang="en-US" sz="1050" dirty="0"/>
              <a:t>     </a:t>
            </a:r>
            <a:r>
              <a:rPr lang="en-US" sz="1050" dirty="0" err="1"/>
              <a:t>dcat:dataset</a:t>
            </a:r>
            <a:r>
              <a:rPr lang="en-US" sz="1050" dirty="0"/>
              <a:t>  &lt;http://</a:t>
            </a:r>
            <a:r>
              <a:rPr lang="en-US" sz="1050" dirty="0" err="1"/>
              <a:t>ontology.cybershare.utep.edu</a:t>
            </a:r>
            <a:r>
              <a:rPr lang="en-US" sz="1050" dirty="0"/>
              <a:t>/</a:t>
            </a:r>
            <a:r>
              <a:rPr lang="en-US" sz="1050" dirty="0" err="1"/>
              <a:t>ELSEWeb</a:t>
            </a:r>
            <a:r>
              <a:rPr lang="en-US" sz="1050" dirty="0"/>
              <a:t>/data/coverages.owl#349396_dataset&gt;,</a:t>
            </a:r>
          </a:p>
          <a:p>
            <a:r>
              <a:rPr lang="en-US" sz="1050" dirty="0"/>
              <a:t>     </a:t>
            </a:r>
            <a:r>
              <a:rPr lang="en-US" sz="1050" dirty="0" err="1"/>
              <a:t>dcat:dataset</a:t>
            </a:r>
            <a:r>
              <a:rPr lang="en-US" sz="1050" dirty="0"/>
              <a:t>  &lt;http://</a:t>
            </a:r>
            <a:r>
              <a:rPr lang="en-US" sz="1050" dirty="0" err="1"/>
              <a:t>ontology.cybershare.utep.edu</a:t>
            </a:r>
            <a:r>
              <a:rPr lang="en-US" sz="1050" dirty="0"/>
              <a:t>/</a:t>
            </a:r>
            <a:r>
              <a:rPr lang="en-US" sz="1050" dirty="0" err="1"/>
              <a:t>ELSEWeb</a:t>
            </a:r>
            <a:r>
              <a:rPr lang="en-US" sz="1050" dirty="0"/>
              <a:t>/data/coverages.owl#349399_dataset&gt;,</a:t>
            </a:r>
          </a:p>
          <a:p>
            <a:r>
              <a:rPr lang="en-US" sz="1050" dirty="0"/>
              <a:t>     </a:t>
            </a:r>
            <a:r>
              <a:rPr lang="en-US" sz="1050" dirty="0" err="1"/>
              <a:t>dcat:dataset</a:t>
            </a:r>
            <a:r>
              <a:rPr lang="en-US" sz="1050" dirty="0"/>
              <a:t>  &lt;http://</a:t>
            </a:r>
            <a:r>
              <a:rPr lang="en-US" sz="1050" dirty="0" err="1"/>
              <a:t>ontology.cybershare.utep.edu</a:t>
            </a:r>
            <a:r>
              <a:rPr lang="en-US" sz="1050" dirty="0"/>
              <a:t>/</a:t>
            </a:r>
            <a:r>
              <a:rPr lang="en-US" sz="1050" dirty="0" err="1"/>
              <a:t>ELSEWeb</a:t>
            </a:r>
            <a:r>
              <a:rPr lang="en-US" sz="1050" dirty="0"/>
              <a:t>/data/coverages.owl#349397_dataset&gt;,</a:t>
            </a:r>
          </a:p>
          <a:p>
            <a:r>
              <a:rPr lang="en-US" sz="1050" dirty="0"/>
              <a:t>     </a:t>
            </a:r>
            <a:r>
              <a:rPr lang="en-US" sz="1050" dirty="0" err="1"/>
              <a:t>dcat:dataset</a:t>
            </a:r>
            <a:r>
              <a:rPr lang="en-US" sz="1050" dirty="0"/>
              <a:t>  &lt;http://</a:t>
            </a:r>
            <a:r>
              <a:rPr lang="en-US" sz="1050" dirty="0" err="1"/>
              <a:t>ontology.cybershare.utep.edu</a:t>
            </a:r>
            <a:r>
              <a:rPr lang="en-US" sz="1050" dirty="0"/>
              <a:t>/</a:t>
            </a:r>
            <a:r>
              <a:rPr lang="en-US" sz="1050" dirty="0" err="1"/>
              <a:t>ELSEWeb</a:t>
            </a:r>
            <a:r>
              <a:rPr lang="en-US" sz="1050" dirty="0"/>
              <a:t>/data/coverages.owl#349395_dataset&gt;,</a:t>
            </a:r>
          </a:p>
          <a:p>
            <a:r>
              <a:rPr lang="en-US" sz="1050" dirty="0"/>
              <a:t>     </a:t>
            </a:r>
            <a:r>
              <a:rPr lang="en-US" sz="1050" dirty="0" err="1"/>
              <a:t>dcat:dataset</a:t>
            </a:r>
            <a:r>
              <a:rPr lang="en-US" sz="1050" dirty="0"/>
              <a:t>  &lt;http://</a:t>
            </a:r>
            <a:r>
              <a:rPr lang="en-US" sz="1050" dirty="0" err="1"/>
              <a:t>ontology.cybershare.utep.edu</a:t>
            </a:r>
            <a:r>
              <a:rPr lang="en-US" sz="1050" dirty="0"/>
              <a:t>/</a:t>
            </a:r>
            <a:r>
              <a:rPr lang="en-US" sz="1050" dirty="0" err="1"/>
              <a:t>ELSEWeb</a:t>
            </a:r>
            <a:r>
              <a:rPr lang="en-US" sz="1050" dirty="0"/>
              <a:t>/data/coverages.owl#349398_dataset&gt;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305230" y="4198166"/>
            <a:ext cx="730984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Individual: &lt;http://</a:t>
            </a:r>
            <a:r>
              <a:rPr lang="en-US" sz="1100" dirty="0" err="1"/>
              <a:t>ontology.cybershare.utep.edu</a:t>
            </a:r>
            <a:r>
              <a:rPr lang="en-US" sz="1100" dirty="0"/>
              <a:t>/</a:t>
            </a:r>
            <a:r>
              <a:rPr lang="en-US" sz="1100" dirty="0" err="1"/>
              <a:t>ELSEWeb</a:t>
            </a:r>
            <a:r>
              <a:rPr lang="en-US" sz="1100" dirty="0"/>
              <a:t>/data/coverages.owl#349399_dataset&gt;</a:t>
            </a:r>
          </a:p>
          <a:p>
            <a:endParaRPr lang="en-US" sz="1100" dirty="0"/>
          </a:p>
          <a:p>
            <a:r>
              <a:rPr lang="en-US" sz="1100" dirty="0"/>
              <a:t>    Types: </a:t>
            </a:r>
          </a:p>
          <a:p>
            <a:r>
              <a:rPr lang="en-US" sz="1100" dirty="0"/>
              <a:t>        </a:t>
            </a:r>
            <a:r>
              <a:rPr lang="en-US" sz="1100" dirty="0" err="1"/>
              <a:t>elsewebdata:WCSCoverageDataset</a:t>
            </a:r>
            <a:endParaRPr lang="en-US" sz="1100" dirty="0"/>
          </a:p>
          <a:p>
            <a:r>
              <a:rPr lang="en-US" sz="1100" dirty="0"/>
              <a:t>    </a:t>
            </a:r>
          </a:p>
          <a:p>
            <a:r>
              <a:rPr lang="en-US" sz="1100" dirty="0"/>
              <a:t>    Facts:  </a:t>
            </a:r>
          </a:p>
          <a:p>
            <a:r>
              <a:rPr lang="en-US" sz="1100" dirty="0"/>
              <a:t>     </a:t>
            </a:r>
            <a:r>
              <a:rPr lang="en-US" sz="1100" dirty="0" err="1"/>
              <a:t>prov:wasGeneratedBy</a:t>
            </a:r>
            <a:r>
              <a:rPr lang="en-US" sz="1100" dirty="0"/>
              <a:t>  &lt;http://</a:t>
            </a:r>
            <a:r>
              <a:rPr lang="en-US" sz="1100" dirty="0" err="1"/>
              <a:t>ontology.cybershare.utep.edu</a:t>
            </a:r>
            <a:r>
              <a:rPr lang="en-US" sz="1100" dirty="0"/>
              <a:t>/</a:t>
            </a:r>
            <a:r>
              <a:rPr lang="en-US" sz="1100" dirty="0" err="1"/>
              <a:t>ELSEWeb</a:t>
            </a:r>
            <a:r>
              <a:rPr lang="en-US" sz="1100" dirty="0"/>
              <a:t>/data/coverages.owl#349399_measurement&gt;,</a:t>
            </a:r>
          </a:p>
          <a:p>
            <a:r>
              <a:rPr lang="en-US" sz="1100" dirty="0"/>
              <a:t>     </a:t>
            </a:r>
            <a:r>
              <a:rPr lang="en-US" sz="1100" dirty="0" err="1"/>
              <a:t>terms:temporal</a:t>
            </a:r>
            <a:r>
              <a:rPr lang="en-US" sz="1100" dirty="0"/>
              <a:t>  duration_0,</a:t>
            </a:r>
          </a:p>
          <a:p>
            <a:r>
              <a:rPr lang="en-US" sz="1100" dirty="0"/>
              <a:t>     </a:t>
            </a:r>
            <a:r>
              <a:rPr lang="en-US" sz="1100" dirty="0" err="1"/>
              <a:t>terms:spatial</a:t>
            </a:r>
            <a:r>
              <a:rPr lang="en-US" sz="1100" dirty="0"/>
              <a:t>  region_0,</a:t>
            </a:r>
          </a:p>
          <a:p>
            <a:r>
              <a:rPr lang="en-US" sz="1100" dirty="0"/>
              <a:t>     </a:t>
            </a:r>
            <a:r>
              <a:rPr lang="en-US" sz="1100" dirty="0" err="1"/>
              <a:t>dcat:distribution</a:t>
            </a:r>
            <a:r>
              <a:rPr lang="en-US" sz="1100" dirty="0"/>
              <a:t>  &lt;http://</a:t>
            </a:r>
            <a:r>
              <a:rPr lang="en-US" sz="1100" dirty="0" err="1"/>
              <a:t>ontology.cybershare.utep.edu</a:t>
            </a:r>
            <a:r>
              <a:rPr lang="en-US" sz="1100" dirty="0"/>
              <a:t>/</a:t>
            </a:r>
            <a:r>
              <a:rPr lang="en-US" sz="1100" dirty="0" err="1"/>
              <a:t>ELSEWeb</a:t>
            </a:r>
            <a:r>
              <a:rPr lang="en-US" sz="1100" dirty="0"/>
              <a:t>/data/coverages.owl#349399_distribution&gt;,</a:t>
            </a:r>
          </a:p>
          <a:p>
            <a:r>
              <a:rPr lang="en-US" sz="1100" dirty="0"/>
              <a:t>     </a:t>
            </a:r>
            <a:r>
              <a:rPr lang="en-US" sz="1100" dirty="0" err="1"/>
              <a:t>elsewebdata:hasID</a:t>
            </a:r>
            <a:r>
              <a:rPr lang="en-US" sz="1100" dirty="0"/>
              <a:t>  349399</a:t>
            </a:r>
          </a:p>
        </p:txBody>
      </p:sp>
    </p:spTree>
    <p:extLst>
      <p:ext uri="{BB962C8B-B14F-4D97-AF65-F5344CB8AC3E}">
        <p14:creationId xmlns:p14="http://schemas.microsoft.com/office/powerpoint/2010/main" val="2200441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Understanding </a:t>
            </a:r>
            <a:r>
              <a:rPr lang="en-US" dirty="0" err="1" smtClean="0"/>
              <a:t>ELSEWeb</a:t>
            </a:r>
            <a:r>
              <a:rPr lang="en-US" dirty="0" smtClean="0"/>
              <a:t> and the Model Web</a:t>
            </a:r>
          </a:p>
          <a:p>
            <a:r>
              <a:rPr lang="en-US" dirty="0" smtClean="0"/>
              <a:t>Modeling the </a:t>
            </a:r>
            <a:r>
              <a:rPr lang="en-US" dirty="0" err="1" smtClean="0"/>
              <a:t>Chihuahuan</a:t>
            </a:r>
            <a:r>
              <a:rPr lang="en-US" dirty="0" smtClean="0"/>
              <a:t> Desert</a:t>
            </a:r>
            <a:endParaRPr lang="en-US" dirty="0" smtClean="0"/>
          </a:p>
          <a:p>
            <a:r>
              <a:rPr lang="en-US" dirty="0" smtClean="0"/>
              <a:t>Enabling Discovery through ontologies</a:t>
            </a:r>
            <a:endParaRPr lang="en-US" dirty="0" smtClean="0"/>
          </a:p>
          <a:p>
            <a:r>
              <a:rPr lang="en-US" dirty="0" smtClean="0"/>
              <a:t>Enabling Transformation through SADI</a:t>
            </a:r>
          </a:p>
          <a:p>
            <a:r>
              <a:rPr lang="en-US" dirty="0" smtClean="0"/>
              <a:t>Making sense of it all</a:t>
            </a:r>
            <a:r>
              <a:rPr lang="en-US" dirty="0"/>
              <a:t> </a:t>
            </a:r>
            <a:r>
              <a:rPr lang="en-US" dirty="0" smtClean="0"/>
              <a:t>through </a:t>
            </a:r>
            <a:r>
              <a:rPr lang="en-US" dirty="0" smtClean="0"/>
              <a:t>p</a:t>
            </a:r>
            <a:r>
              <a:rPr lang="en-US" dirty="0" smtClean="0"/>
              <a:t>rovenance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579918" y="5966113"/>
            <a:ext cx="1863436" cy="64077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OWL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Class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362200" y="5943600"/>
            <a:ext cx="1600200" cy="6858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SADI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95800" y="3934692"/>
            <a:ext cx="1295400" cy="471054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x</a:t>
            </a:r>
            <a:r>
              <a:rPr lang="en-US" sz="1400" dirty="0" err="1" smtClean="0">
                <a:solidFill>
                  <a:schemeClr val="tx1"/>
                </a:solidFill>
              </a:rPr>
              <a:t>sd:anyURI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33400" y="1447800"/>
            <a:ext cx="1863436" cy="64077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WCSCoverage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Sequence</a:t>
            </a:r>
          </a:p>
        </p:txBody>
      </p:sp>
      <p:sp>
        <p:nvSpPr>
          <p:cNvPr id="11" name="Oval 10"/>
          <p:cNvSpPr/>
          <p:nvPr/>
        </p:nvSpPr>
        <p:spPr>
          <a:xfrm>
            <a:off x="4267200" y="1021773"/>
            <a:ext cx="1863436" cy="64077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WCSCoverage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 11"/>
          <p:cNvSpPr/>
          <p:nvPr/>
        </p:nvSpPr>
        <p:spPr>
          <a:xfrm>
            <a:off x="4308764" y="1859973"/>
            <a:ext cx="1863436" cy="64077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WCSCoverage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15" name="Straight Arrow Connector 14"/>
          <p:cNvCxnSpPr>
            <a:stCxn id="10" idx="6"/>
            <a:endCxn id="11" idx="2"/>
          </p:cNvCxnSpPr>
          <p:nvPr/>
        </p:nvCxnSpPr>
        <p:spPr>
          <a:xfrm flipV="1">
            <a:off x="2396836" y="1342160"/>
            <a:ext cx="1870364" cy="42602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6"/>
            <a:endCxn id="12" idx="2"/>
          </p:cNvCxnSpPr>
          <p:nvPr/>
        </p:nvCxnSpPr>
        <p:spPr>
          <a:xfrm>
            <a:off x="2396836" y="1768187"/>
            <a:ext cx="1911928" cy="412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14600" y="1250373"/>
            <a:ext cx="1295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hasWCSCoverage1</a:t>
            </a:r>
            <a:endParaRPr lang="en-US" sz="11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514600" y="2131763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hasWCSCoverage10</a:t>
            </a:r>
            <a:endParaRPr lang="en-US" sz="11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029200" y="151014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048000" y="155517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609600" y="2774373"/>
            <a:ext cx="1600200" cy="6858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WCSPayload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Extractor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1066800" y="2240973"/>
            <a:ext cx="685800" cy="44161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1066800" y="3628160"/>
            <a:ext cx="685800" cy="44161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33400" y="4191000"/>
            <a:ext cx="1863436" cy="64077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WCSPayload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Sequence</a:t>
            </a:r>
          </a:p>
        </p:txBody>
      </p:sp>
      <p:cxnSp>
        <p:nvCxnSpPr>
          <p:cNvPr id="29" name="Straight Arrow Connector 28"/>
          <p:cNvCxnSpPr>
            <a:stCxn id="26" idx="6"/>
            <a:endCxn id="8" idx="1"/>
          </p:cNvCxnSpPr>
          <p:nvPr/>
        </p:nvCxnSpPr>
        <p:spPr>
          <a:xfrm flipV="1">
            <a:off x="2396836" y="4170219"/>
            <a:ext cx="2098964" cy="34116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6"/>
            <a:endCxn id="40" idx="1"/>
          </p:cNvCxnSpPr>
          <p:nvPr/>
        </p:nvCxnSpPr>
        <p:spPr>
          <a:xfrm>
            <a:off x="2396836" y="4511387"/>
            <a:ext cx="2098964" cy="358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4600" y="4024746"/>
            <a:ext cx="1295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hasWCSPayload1</a:t>
            </a:r>
            <a:endParaRPr lang="en-US" sz="11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2514600" y="4753736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hasWCSPayload10</a:t>
            </a:r>
            <a:endParaRPr lang="en-US" sz="11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953000" y="425334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048000" y="4298373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4191000" y="6050973"/>
            <a:ext cx="1295400" cy="471054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Data Type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4495800" y="4634346"/>
            <a:ext cx="1295400" cy="471054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x</a:t>
            </a:r>
            <a:r>
              <a:rPr lang="en-US" sz="1400" dirty="0" err="1" smtClean="0">
                <a:solidFill>
                  <a:schemeClr val="tx1"/>
                </a:solidFill>
              </a:rPr>
              <a:t>sd:anyURI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7200" y="31646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Service 1: Extracts WCS TIFF Data from WCS Multipart MIME message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262F-2FCE-452B-B56F-18479F54D7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1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579918" y="5966113"/>
            <a:ext cx="1863436" cy="64077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OWL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Class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362200" y="5943600"/>
            <a:ext cx="1600200" cy="6858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SADI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Service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467600" y="762000"/>
            <a:ext cx="1295400" cy="471054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x</a:t>
            </a:r>
            <a:r>
              <a:rPr lang="en-US" sz="1400" dirty="0" err="1" smtClean="0">
                <a:solidFill>
                  <a:schemeClr val="tx1"/>
                </a:solidFill>
              </a:rPr>
              <a:t>sd:anyURI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33400" y="2362200"/>
            <a:ext cx="1600200" cy="6858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Lifemapper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90600" y="1828800"/>
            <a:ext cx="685800" cy="44161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990600" y="3215987"/>
            <a:ext cx="685800" cy="441613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505200" y="1018308"/>
            <a:ext cx="1863436" cy="64077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WCSPayload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Sequence</a:t>
            </a:r>
          </a:p>
        </p:txBody>
      </p:sp>
      <p:cxnSp>
        <p:nvCxnSpPr>
          <p:cNvPr id="29" name="Straight Arrow Connector 28"/>
          <p:cNvCxnSpPr>
            <a:stCxn id="26" idx="6"/>
            <a:endCxn id="8" idx="1"/>
          </p:cNvCxnSpPr>
          <p:nvPr/>
        </p:nvCxnSpPr>
        <p:spPr>
          <a:xfrm flipV="1">
            <a:off x="5368636" y="997527"/>
            <a:ext cx="2098964" cy="34116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6"/>
            <a:endCxn id="40" idx="1"/>
          </p:cNvCxnSpPr>
          <p:nvPr/>
        </p:nvCxnSpPr>
        <p:spPr>
          <a:xfrm>
            <a:off x="5368636" y="1338695"/>
            <a:ext cx="2098964" cy="358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486400" y="852054"/>
            <a:ext cx="1295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hasWCSPayload1</a:t>
            </a:r>
            <a:endParaRPr lang="en-US" sz="11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486400" y="1581044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hasWCSPayload10</a:t>
            </a:r>
            <a:endParaRPr lang="en-US" sz="11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924800" y="108065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019800" y="1125681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4191000" y="6050973"/>
            <a:ext cx="1295400" cy="471054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Data Type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7467600" y="1461654"/>
            <a:ext cx="1295400" cy="471054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x</a:t>
            </a:r>
            <a:r>
              <a:rPr lang="en-US" sz="1400" dirty="0" err="1" smtClean="0">
                <a:solidFill>
                  <a:schemeClr val="tx1"/>
                </a:solidFill>
              </a:rPr>
              <a:t>sd:anyURI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7200" y="316468"/>
            <a:ext cx="605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Service 2: Invokes </a:t>
            </a:r>
            <a:r>
              <a:rPr lang="en-US" dirty="0" err="1" smtClean="0"/>
              <a:t>Lifemapper</a:t>
            </a:r>
            <a:r>
              <a:rPr lang="en-US" dirty="0" smtClean="0"/>
              <a:t> Modeling Rest Service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457200" y="1014844"/>
            <a:ext cx="1863436" cy="64077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Experiment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Stage3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>
            <a:stCxn id="27" idx="6"/>
            <a:endCxn id="26" idx="2"/>
          </p:cNvCxnSpPr>
          <p:nvPr/>
        </p:nvCxnSpPr>
        <p:spPr>
          <a:xfrm>
            <a:off x="2320636" y="1335231"/>
            <a:ext cx="1184564" cy="34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209800" y="1033790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 smtClean="0"/>
              <a:t>hasWCSCoverageSet</a:t>
            </a:r>
            <a:endParaRPr lang="en-US" sz="1100" b="1" dirty="0"/>
          </a:p>
        </p:txBody>
      </p:sp>
      <p:sp>
        <p:nvSpPr>
          <p:cNvPr id="37" name="Rounded Rectangle 36"/>
          <p:cNvSpPr/>
          <p:nvPr/>
        </p:nvSpPr>
        <p:spPr>
          <a:xfrm>
            <a:off x="3810000" y="1967346"/>
            <a:ext cx="1295400" cy="471054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xsd:string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810000" y="2881746"/>
            <a:ext cx="1295400" cy="471054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xsd:string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/>
          <p:cNvCxnSpPr>
            <a:stCxn id="27" idx="6"/>
            <a:endCxn id="37" idx="1"/>
          </p:cNvCxnSpPr>
          <p:nvPr/>
        </p:nvCxnSpPr>
        <p:spPr>
          <a:xfrm>
            <a:off x="2320636" y="1335231"/>
            <a:ext cx="1489364" cy="867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6"/>
            <a:endCxn id="38" idx="1"/>
          </p:cNvCxnSpPr>
          <p:nvPr/>
        </p:nvCxnSpPr>
        <p:spPr>
          <a:xfrm>
            <a:off x="2320636" y="1335231"/>
            <a:ext cx="1489364" cy="178204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200400" y="1643390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 smtClean="0"/>
              <a:t>hasAlgorithm</a:t>
            </a:r>
            <a:endParaRPr lang="en-US" sz="11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3429000" y="2514600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 smtClean="0"/>
              <a:t>hasOccurrenceSetID</a:t>
            </a:r>
            <a:endParaRPr lang="en-US" sz="1100" b="1" dirty="0"/>
          </a:p>
        </p:txBody>
      </p:sp>
      <p:sp>
        <p:nvSpPr>
          <p:cNvPr id="49" name="Oval 48"/>
          <p:cNvSpPr/>
          <p:nvPr/>
        </p:nvSpPr>
        <p:spPr>
          <a:xfrm>
            <a:off x="457200" y="3810000"/>
            <a:ext cx="1863436" cy="64077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Experiment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Stage4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3810000" y="3894859"/>
            <a:ext cx="1295400" cy="471054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xsd:string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/>
          <p:cNvCxnSpPr>
            <a:stCxn id="49" idx="6"/>
            <a:endCxn id="50" idx="1"/>
          </p:cNvCxnSpPr>
          <p:nvPr/>
        </p:nvCxnSpPr>
        <p:spPr>
          <a:xfrm flipV="1">
            <a:off x="2320636" y="4130386"/>
            <a:ext cx="148936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362200" y="4141113"/>
            <a:ext cx="144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 smtClean="0"/>
              <a:t>hasLifemapperModelURL</a:t>
            </a:r>
            <a:endParaRPr lang="en-US" sz="11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E262F-2FCE-452B-B56F-18479F54D7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37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SADI Service: Extractor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29939" y="4993078"/>
            <a:ext cx="2133600" cy="365125"/>
          </a:xfrm>
        </p:spPr>
        <p:txBody>
          <a:bodyPr/>
          <a:lstStyle/>
          <a:p>
            <a:fld id="{23B230E7-971B-F545-A5C5-551EC8F7F6B4}" type="slidenum">
              <a:rPr lang="en-US" smtClean="0"/>
              <a:t>22</a:t>
            </a:fld>
            <a:endParaRPr lang="en-US"/>
          </a:p>
        </p:txBody>
      </p:sp>
      <p:cxnSp>
        <p:nvCxnSpPr>
          <p:cNvPr id="5" name="Straight Arrow Connector 4"/>
          <p:cNvCxnSpPr>
            <a:stCxn id="12" idx="3"/>
            <a:endCxn id="16" idx="1"/>
          </p:cNvCxnSpPr>
          <p:nvPr/>
        </p:nvCxnSpPr>
        <p:spPr>
          <a:xfrm>
            <a:off x="3768424" y="3039655"/>
            <a:ext cx="2345075" cy="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88339" y="2714596"/>
            <a:ext cx="185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elseweb:dataset</a:t>
            </a:r>
            <a:r>
              <a:rPr lang="en-US" sz="1200" dirty="0" smtClean="0"/>
              <a:t> 1</a:t>
            </a:r>
            <a:endParaRPr 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71402" y="3087987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</a:t>
            </a:r>
            <a:r>
              <a:rPr lang="en-US" sz="1200" b="1" dirty="0" err="1" smtClean="0"/>
              <a:t>lseweb:dataset</a:t>
            </a:r>
            <a:r>
              <a:rPr lang="en-US" sz="1200" b="1" dirty="0" smtClean="0"/>
              <a:t> n</a:t>
            </a:r>
            <a:endParaRPr lang="en-US" sz="1200" b="1" dirty="0"/>
          </a:p>
        </p:txBody>
      </p:sp>
      <p:cxnSp>
        <p:nvCxnSpPr>
          <p:cNvPr id="8" name="Straight Arrow Connector 7"/>
          <p:cNvCxnSpPr>
            <a:stCxn id="13" idx="3"/>
            <a:endCxn id="17" idx="1"/>
          </p:cNvCxnSpPr>
          <p:nvPr/>
        </p:nvCxnSpPr>
        <p:spPr>
          <a:xfrm flipV="1">
            <a:off x="3757950" y="5936850"/>
            <a:ext cx="2237016" cy="1532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03672" y="5573633"/>
            <a:ext cx="2277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elseweb:payload</a:t>
            </a:r>
            <a:r>
              <a:rPr lang="en-US" sz="1200" dirty="0" smtClean="0"/>
              <a:t> 1</a:t>
            </a:r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886738" y="5963955"/>
            <a:ext cx="2328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elseweb:payload</a:t>
            </a:r>
            <a:r>
              <a:rPr lang="en-US" sz="1200" dirty="0" smtClean="0"/>
              <a:t> n</a:t>
            </a:r>
            <a:endParaRPr 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914019" y="1574295"/>
            <a:ext cx="1353556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Catalog</a:t>
            </a:r>
            <a:endParaRPr lang="en-US" sz="2400" b="0" dirty="0"/>
          </a:p>
        </p:txBody>
      </p:sp>
      <p:sp>
        <p:nvSpPr>
          <p:cNvPr id="12" name="TextBox 11"/>
          <p:cNvSpPr txBox="1"/>
          <p:nvPr/>
        </p:nvSpPr>
        <p:spPr>
          <a:xfrm>
            <a:off x="1406029" y="2624156"/>
            <a:ext cx="2362395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WCSCoverage</a:t>
            </a:r>
            <a:endParaRPr lang="en-US" sz="2400" b="0" dirty="0" smtClean="0"/>
          </a:p>
          <a:p>
            <a:r>
              <a:rPr lang="en-US" sz="2400" b="0" dirty="0" smtClean="0"/>
              <a:t>Sequence</a:t>
            </a:r>
            <a:endParaRPr lang="en-US" sz="2400" b="0" dirty="0"/>
          </a:p>
        </p:txBody>
      </p:sp>
      <p:sp>
        <p:nvSpPr>
          <p:cNvPr id="13" name="TextBox 12"/>
          <p:cNvSpPr txBox="1"/>
          <p:nvPr/>
        </p:nvSpPr>
        <p:spPr>
          <a:xfrm>
            <a:off x="1389092" y="5536674"/>
            <a:ext cx="2368858" cy="83099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ScenarioLayer</a:t>
            </a:r>
            <a:endParaRPr lang="en-US" sz="2400" b="0" dirty="0" smtClean="0"/>
          </a:p>
          <a:p>
            <a:r>
              <a:rPr lang="en-US" sz="2400" b="0" dirty="0" smtClean="0"/>
              <a:t>Sequence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0306" y="4232816"/>
            <a:ext cx="3513402" cy="461665"/>
          </a:xfrm>
          <a:prstGeom prst="rect">
            <a:avLst/>
          </a:prstGeom>
          <a:solidFill>
            <a:srgbClr val="C0C0C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WCSPayloadExtractor</a:t>
            </a:r>
            <a:endParaRPr lang="en-US" sz="2400" b="0" dirty="0"/>
          </a:p>
        </p:txBody>
      </p:sp>
      <p:sp>
        <p:nvSpPr>
          <p:cNvPr id="15" name="TextBox 14"/>
          <p:cNvSpPr txBox="1"/>
          <p:nvPr/>
        </p:nvSpPr>
        <p:spPr>
          <a:xfrm>
            <a:off x="6367494" y="1574297"/>
            <a:ext cx="1377751" cy="46166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Dataset</a:t>
            </a:r>
            <a:endParaRPr lang="en-US" sz="2400" b="0" dirty="0"/>
          </a:p>
        </p:txBody>
      </p:sp>
      <p:sp>
        <p:nvSpPr>
          <p:cNvPr id="16" name="TextBox 15"/>
          <p:cNvSpPr txBox="1"/>
          <p:nvPr/>
        </p:nvSpPr>
        <p:spPr>
          <a:xfrm>
            <a:off x="6113499" y="2624162"/>
            <a:ext cx="1880443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TargetWCS</a:t>
            </a:r>
            <a:endParaRPr lang="en-US" sz="2400" b="0" dirty="0" smtClean="0"/>
          </a:p>
          <a:p>
            <a:r>
              <a:rPr lang="en-US" sz="2400" b="0" dirty="0" smtClean="0"/>
              <a:t>Coverage</a:t>
            </a:r>
            <a:endParaRPr lang="en-US" sz="2400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5994966" y="5706017"/>
            <a:ext cx="2104813" cy="4616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WCSPayload</a:t>
            </a:r>
            <a:endParaRPr lang="en-US" sz="2400" b="0" dirty="0" smtClean="0"/>
          </a:p>
        </p:txBody>
      </p:sp>
      <p:cxnSp>
        <p:nvCxnSpPr>
          <p:cNvPr id="18" name="Straight Arrow Connector 17"/>
          <p:cNvCxnSpPr>
            <a:stCxn id="12" idx="0"/>
            <a:endCxn id="11" idx="2"/>
          </p:cNvCxnSpPr>
          <p:nvPr/>
        </p:nvCxnSpPr>
        <p:spPr>
          <a:xfrm flipV="1">
            <a:off x="2587227" y="2035960"/>
            <a:ext cx="3570" cy="58819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0"/>
            <a:endCxn id="12" idx="2"/>
          </p:cNvCxnSpPr>
          <p:nvPr/>
        </p:nvCxnSpPr>
        <p:spPr>
          <a:xfrm flipV="1">
            <a:off x="2587007" y="3455153"/>
            <a:ext cx="220" cy="77766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2"/>
            <a:endCxn id="13" idx="0"/>
          </p:cNvCxnSpPr>
          <p:nvPr/>
        </p:nvCxnSpPr>
        <p:spPr>
          <a:xfrm flipH="1">
            <a:off x="2573521" y="4694481"/>
            <a:ext cx="13486" cy="84219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0"/>
            <a:endCxn id="15" idx="2"/>
          </p:cNvCxnSpPr>
          <p:nvPr/>
        </p:nvCxnSpPr>
        <p:spPr>
          <a:xfrm flipV="1">
            <a:off x="7053721" y="2035962"/>
            <a:ext cx="2649" cy="588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659077" y="2158494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 rot="5400000">
            <a:off x="8094677" y="3614760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cxnSp>
        <p:nvCxnSpPr>
          <p:cNvPr id="24" name="Curved Connector 23"/>
          <p:cNvCxnSpPr>
            <a:stCxn id="13" idx="1"/>
            <a:endCxn id="11" idx="1"/>
          </p:cNvCxnSpPr>
          <p:nvPr/>
        </p:nvCxnSpPr>
        <p:spPr bwMode="auto">
          <a:xfrm rot="10800000" flipH="1">
            <a:off x="1389091" y="1805129"/>
            <a:ext cx="524927" cy="4147045"/>
          </a:xfrm>
          <a:prstGeom prst="curvedConnector3">
            <a:avLst>
              <a:gd name="adj1" fmla="val -166131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5" name="TextBox 24"/>
          <p:cNvSpPr txBox="1"/>
          <p:nvPr/>
        </p:nvSpPr>
        <p:spPr>
          <a:xfrm rot="16200000">
            <a:off x="-507454" y="3699423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cxnSp>
        <p:nvCxnSpPr>
          <p:cNvPr id="26" name="Curved Connector 25"/>
          <p:cNvCxnSpPr>
            <a:stCxn id="17" idx="3"/>
            <a:endCxn id="15" idx="3"/>
          </p:cNvCxnSpPr>
          <p:nvPr/>
        </p:nvCxnSpPr>
        <p:spPr bwMode="auto">
          <a:xfrm flipH="1" flipV="1">
            <a:off x="7745245" y="1805130"/>
            <a:ext cx="354534" cy="4131720"/>
          </a:xfrm>
          <a:prstGeom prst="curvedConnector3">
            <a:avLst>
              <a:gd name="adj1" fmla="val -150451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5419210" y="2158496"/>
            <a:ext cx="1544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</a:t>
            </a:r>
            <a:r>
              <a:rPr lang="en-US" sz="1200" dirty="0" err="1" smtClean="0"/>
              <a:t>dfs:subClassOf</a:t>
            </a:r>
            <a:endParaRPr lang="en-US" sz="1200" dirty="0"/>
          </a:p>
        </p:txBody>
      </p:sp>
      <p:sp>
        <p:nvSpPr>
          <p:cNvPr id="28" name="Round Single Corner Rectangle 27"/>
          <p:cNvSpPr/>
          <p:nvPr/>
        </p:nvSpPr>
        <p:spPr bwMode="auto">
          <a:xfrm>
            <a:off x="5808672" y="3919559"/>
            <a:ext cx="321733" cy="321733"/>
          </a:xfrm>
          <a:prstGeom prst="round1Rect">
            <a:avLst>
              <a:gd name="adj" fmla="val 0"/>
            </a:avLst>
          </a:prstGeom>
          <a:solidFill>
            <a:srgbClr val="C0C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65873" y="3834893"/>
            <a:ext cx="96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SADI</a:t>
            </a:r>
            <a:endParaRPr lang="en-US" sz="2400" b="0" dirty="0"/>
          </a:p>
        </p:txBody>
      </p:sp>
      <p:sp>
        <p:nvSpPr>
          <p:cNvPr id="30" name="Round Single Corner Rectangle 29"/>
          <p:cNvSpPr/>
          <p:nvPr/>
        </p:nvSpPr>
        <p:spPr bwMode="auto">
          <a:xfrm>
            <a:off x="5808672" y="4410626"/>
            <a:ext cx="321733" cy="321733"/>
          </a:xfrm>
          <a:prstGeom prst="round1Rect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65873" y="4325960"/>
            <a:ext cx="1951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Experiment</a:t>
            </a:r>
            <a:endParaRPr lang="en-US" sz="2400" b="0" dirty="0"/>
          </a:p>
        </p:txBody>
      </p:sp>
      <p:sp>
        <p:nvSpPr>
          <p:cNvPr id="32" name="Round Single Corner Rectangle 31"/>
          <p:cNvSpPr/>
          <p:nvPr/>
        </p:nvSpPr>
        <p:spPr bwMode="auto">
          <a:xfrm>
            <a:off x="5808672" y="4884759"/>
            <a:ext cx="321733" cy="321733"/>
          </a:xfrm>
          <a:prstGeom prst="round1Rect">
            <a:avLst>
              <a:gd name="adj" fmla="val 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65873" y="4800093"/>
            <a:ext cx="1620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/>
              <a:t>ELSEWeb</a:t>
            </a:r>
            <a:endParaRPr lang="en-US" sz="2400" b="0" dirty="0"/>
          </a:p>
        </p:txBody>
      </p:sp>
      <p:sp>
        <p:nvSpPr>
          <p:cNvPr id="34" name="TextBox 33"/>
          <p:cNvSpPr txBox="1"/>
          <p:nvPr/>
        </p:nvSpPr>
        <p:spPr>
          <a:xfrm>
            <a:off x="2599802" y="3680654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myGrid:inputParameter</a:t>
            </a:r>
            <a:endParaRPr lang="en-US" sz="12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667536" y="4950654"/>
            <a:ext cx="2345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/>
              <a:t>myGrid:outputParameter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3266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Common Pattern of the Model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199" y="1710501"/>
            <a:ext cx="84057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“…</a:t>
            </a:r>
            <a:r>
              <a:rPr lang="en-US" sz="2000" b="1" i="1" dirty="0" smtClean="0"/>
              <a:t>a </a:t>
            </a:r>
            <a:r>
              <a:rPr lang="en-US" sz="2000" b="1" i="1" dirty="0"/>
              <a:t>system of interoperable computer models and databases communicating primarily via web </a:t>
            </a:r>
            <a:r>
              <a:rPr lang="en-US" sz="2000" b="1" i="1" dirty="0" smtClean="0"/>
              <a:t>services” – Geller 2009</a:t>
            </a:r>
            <a:endParaRPr lang="en-US" sz="20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416234" y="6315385"/>
            <a:ext cx="183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Species Data</a:t>
            </a:r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3260050" y="4381779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Modeling Service </a:t>
            </a:r>
            <a:r>
              <a:rPr lang="en-US" dirty="0"/>
              <a:t>(</a:t>
            </a:r>
            <a:r>
              <a:rPr lang="en-US" dirty="0" smtClean="0"/>
              <a:t>WPS)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5473387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80" idx="1"/>
          </p:cNvCxnSpPr>
          <p:nvPr/>
        </p:nvCxnSpPr>
        <p:spPr>
          <a:xfrm rot="5400000" flipH="1" flipV="1">
            <a:off x="1876549" y="4089887"/>
            <a:ext cx="606205" cy="2160797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948939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2022251" y="2964076"/>
            <a:ext cx="1315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Modeling Environment (WCS)</a:t>
            </a:r>
            <a:endParaRPr lang="en-US" sz="1600" dirty="0"/>
          </a:p>
        </p:txBody>
      </p:sp>
      <p:cxnSp>
        <p:nvCxnSpPr>
          <p:cNvPr id="91" name="Straight Arrow Connector 90"/>
          <p:cNvCxnSpPr>
            <a:stCxn id="80" idx="3"/>
            <a:endCxn id="95" idx="1"/>
          </p:cNvCxnSpPr>
          <p:nvPr/>
        </p:nvCxnSpPr>
        <p:spPr>
          <a:xfrm>
            <a:off x="5236882" y="4867182"/>
            <a:ext cx="1231703" cy="140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84" idx="3"/>
            <a:endCxn id="80" idx="1"/>
          </p:cNvCxnSpPr>
          <p:nvPr/>
        </p:nvCxnSpPr>
        <p:spPr>
          <a:xfrm rot="16200000" flipH="1">
            <a:off x="1915162" y="3522293"/>
            <a:ext cx="485403" cy="2204373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6468585" y="3717595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4214894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682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Potential Limitation of the Model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4</a:t>
            </a:fld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3260050" y="4381779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Modeling Service </a:t>
            </a:r>
            <a:r>
              <a:rPr lang="en-US" dirty="0"/>
              <a:t>(</a:t>
            </a:r>
            <a:r>
              <a:rPr lang="en-US" dirty="0" smtClean="0"/>
              <a:t>WPS)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5473387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80" idx="1"/>
          </p:cNvCxnSpPr>
          <p:nvPr/>
        </p:nvCxnSpPr>
        <p:spPr>
          <a:xfrm rot="5400000" flipH="1" flipV="1">
            <a:off x="1876549" y="4089887"/>
            <a:ext cx="606205" cy="2160797"/>
          </a:xfrm>
          <a:prstGeom prst="curvedConnector2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948939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/>
          <p:cNvCxnSpPr>
            <a:stCxn id="80" idx="3"/>
            <a:endCxn id="95" idx="1"/>
          </p:cNvCxnSpPr>
          <p:nvPr/>
        </p:nvCxnSpPr>
        <p:spPr>
          <a:xfrm>
            <a:off x="5236882" y="4867182"/>
            <a:ext cx="1231703" cy="1406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84" idx="3"/>
            <a:endCxn id="80" idx="1"/>
          </p:cNvCxnSpPr>
          <p:nvPr/>
        </p:nvCxnSpPr>
        <p:spPr>
          <a:xfrm rot="16200000" flipH="1">
            <a:off x="1915162" y="3522293"/>
            <a:ext cx="485403" cy="2204373"/>
          </a:xfrm>
          <a:prstGeom prst="curvedConnector2">
            <a:avLst/>
          </a:prstGeom>
          <a:ln>
            <a:solidFill>
              <a:srgbClr val="FF0000"/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6468585" y="3717595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4214894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Rectangle 21"/>
          <p:cNvSpPr/>
          <p:nvPr/>
        </p:nvSpPr>
        <p:spPr>
          <a:xfrm>
            <a:off x="228869" y="2791491"/>
            <a:ext cx="1879582" cy="173569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28869" y="5001721"/>
            <a:ext cx="1879582" cy="1735696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28869" y="1966138"/>
            <a:ext cx="19546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Discovery Limitations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92814" y="5494434"/>
            <a:ext cx="34500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Interface Requirement Disparities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1932419" y="1719875"/>
            <a:ext cx="3453960" cy="783686"/>
          </a:xfrm>
          <a:prstGeom prst="wedgeRoundRectCallout">
            <a:avLst>
              <a:gd name="adj1" fmla="val -43747"/>
              <a:gd name="adj2" fmla="val 108799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- Where can I find relevant data?</a:t>
            </a:r>
          </a:p>
          <a:p>
            <a:r>
              <a:rPr lang="en-US" dirty="0" smtClean="0"/>
              <a:t>- How do I know it is relevant?</a:t>
            </a:r>
            <a:endParaRPr lang="en-US" dirty="0"/>
          </a:p>
        </p:txBody>
      </p:sp>
      <p:sp>
        <p:nvSpPr>
          <p:cNvPr id="30" name="Rounded Rectangular Callout 29"/>
          <p:cNvSpPr/>
          <p:nvPr/>
        </p:nvSpPr>
        <p:spPr>
          <a:xfrm>
            <a:off x="2494894" y="3314858"/>
            <a:ext cx="3453960" cy="783686"/>
          </a:xfrm>
          <a:prstGeom prst="wedgeRoundRectCallout">
            <a:avLst>
              <a:gd name="adj1" fmla="val -57535"/>
              <a:gd name="adj2" fmla="val 134121"/>
              <a:gd name="adj3" fmla="val 16667"/>
            </a:avLst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- What transformations are required to satisfy requirements?</a:t>
            </a:r>
          </a:p>
        </p:txBody>
      </p:sp>
    </p:spTree>
    <p:extLst>
      <p:ext uri="{BB962C8B-B14F-4D97-AF65-F5344CB8AC3E}">
        <p14:creationId xmlns:p14="http://schemas.microsoft.com/office/powerpoint/2010/main" val="322868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Earth, Life, and Semantic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5</a:t>
            </a:fld>
            <a:endParaRPr lang="en-US" dirty="0"/>
          </a:p>
        </p:txBody>
      </p:sp>
      <p:sp>
        <p:nvSpPr>
          <p:cNvPr id="80" name="Rounded Rectangle 79"/>
          <p:cNvSpPr/>
          <p:nvPr/>
        </p:nvSpPr>
        <p:spPr>
          <a:xfrm>
            <a:off x="3260050" y="4381779"/>
            <a:ext cx="1976832" cy="9708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Modeling Service </a:t>
            </a:r>
            <a:r>
              <a:rPr lang="en-US" dirty="0"/>
              <a:t>(</a:t>
            </a:r>
            <a:r>
              <a:rPr lang="en-US" dirty="0" smtClean="0"/>
              <a:t>WPS)</a:t>
            </a:r>
            <a:endParaRPr lang="en-US" dirty="0"/>
          </a:p>
        </p:txBody>
      </p:sp>
      <p:sp>
        <p:nvSpPr>
          <p:cNvPr id="81" name="Magnetic Disk 80"/>
          <p:cNvSpPr/>
          <p:nvPr/>
        </p:nvSpPr>
        <p:spPr>
          <a:xfrm>
            <a:off x="687773" y="5473387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" name="Curved Connector 81"/>
          <p:cNvCxnSpPr>
            <a:stCxn id="81" idx="1"/>
            <a:endCxn id="9" idx="1"/>
          </p:cNvCxnSpPr>
          <p:nvPr/>
        </p:nvCxnSpPr>
        <p:spPr>
          <a:xfrm rot="5400000" flipH="1" flipV="1">
            <a:off x="1440059" y="4532369"/>
            <a:ext cx="600213" cy="1281825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57200" y="2948939"/>
            <a:ext cx="1496193" cy="1432840"/>
            <a:chOff x="3464384" y="2458077"/>
            <a:chExt cx="1496193" cy="1432840"/>
          </a:xfrm>
        </p:grpSpPr>
        <p:sp>
          <p:nvSpPr>
            <p:cNvPr id="84" name="Data 83"/>
            <p:cNvSpPr/>
            <p:nvPr/>
          </p:nvSpPr>
          <p:spPr>
            <a:xfrm>
              <a:off x="3464384" y="3358506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Data 84"/>
            <p:cNvSpPr/>
            <p:nvPr/>
          </p:nvSpPr>
          <p:spPr>
            <a:xfrm>
              <a:off x="3464384" y="2725888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Data 85"/>
            <p:cNvSpPr/>
            <p:nvPr/>
          </p:nvSpPr>
          <p:spPr>
            <a:xfrm>
              <a:off x="3464384" y="2591982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Data 86"/>
            <p:cNvSpPr/>
            <p:nvPr/>
          </p:nvSpPr>
          <p:spPr>
            <a:xfrm>
              <a:off x="3464384" y="2458077"/>
              <a:ext cx="1496193" cy="532411"/>
            </a:xfrm>
            <a:prstGeom prst="flowChartInputOutpu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3477612" y="3215398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39603" y="2733713"/>
              <a:ext cx="0" cy="675519"/>
            </a:xfrm>
            <a:prstGeom prst="line">
              <a:avLst/>
            </a:prstGeom>
            <a:ln w="12700"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/>
          <p:cNvCxnSpPr>
            <a:stCxn id="26" idx="3"/>
            <a:endCxn id="95" idx="1"/>
          </p:cNvCxnSpPr>
          <p:nvPr/>
        </p:nvCxnSpPr>
        <p:spPr>
          <a:xfrm flipV="1">
            <a:off x="5972813" y="4868588"/>
            <a:ext cx="495772" cy="4586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84" idx="3"/>
            <a:endCxn id="9" idx="1"/>
          </p:cNvCxnSpPr>
          <p:nvPr/>
        </p:nvCxnSpPr>
        <p:spPr>
          <a:xfrm rot="16200000" flipH="1">
            <a:off x="1472680" y="3964775"/>
            <a:ext cx="491395" cy="1325401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>
            <a:off x="6468585" y="3717595"/>
            <a:ext cx="2156198" cy="23019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/>
              <a:t>Web Client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136" y="4214894"/>
            <a:ext cx="1676400" cy="15875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506146" y="1604666"/>
            <a:ext cx="80219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The goal of </a:t>
            </a:r>
            <a:r>
              <a:rPr lang="en-US" sz="2000" b="1" dirty="0" err="1" smtClean="0"/>
              <a:t>ELSEWeb</a:t>
            </a:r>
            <a:r>
              <a:rPr lang="en-US" sz="2000" b="1" dirty="0" smtClean="0"/>
              <a:t> is to streamline </a:t>
            </a:r>
            <a:r>
              <a:rPr lang="en-US" sz="2000" b="1" dirty="0"/>
              <a:t>the flow of heterogeneous geographic, social, and geological data into </a:t>
            </a:r>
            <a:r>
              <a:rPr lang="en-US" sz="2000" b="1" dirty="0" err="1" smtClean="0"/>
              <a:t>Lifemapper</a:t>
            </a:r>
            <a:r>
              <a:rPr lang="en-US" sz="2000" b="1" dirty="0" smtClean="0"/>
              <a:t> modeling services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2381078" y="3722701"/>
            <a:ext cx="449759" cy="23009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523054" y="3722701"/>
            <a:ext cx="449759" cy="23009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80" idx="3"/>
            <a:endCxn id="26" idx="1"/>
          </p:cNvCxnSpPr>
          <p:nvPr/>
        </p:nvCxnSpPr>
        <p:spPr>
          <a:xfrm>
            <a:off x="5236882" y="4867182"/>
            <a:ext cx="286172" cy="599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3"/>
            <a:endCxn id="80" idx="1"/>
          </p:cNvCxnSpPr>
          <p:nvPr/>
        </p:nvCxnSpPr>
        <p:spPr>
          <a:xfrm flipV="1">
            <a:off x="2830837" y="4867182"/>
            <a:ext cx="429213" cy="599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33990" y="6177277"/>
            <a:ext cx="3591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Semantic Mediation Layer (SADI)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381078" y="2352242"/>
            <a:ext cx="6146986" cy="1168798"/>
          </a:xfrm>
          <a:prstGeom prst="rect">
            <a:avLst/>
          </a:prstGeom>
          <a:noFill/>
          <a:ln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agnetic Disk 37"/>
          <p:cNvSpPr/>
          <p:nvPr/>
        </p:nvSpPr>
        <p:spPr>
          <a:xfrm>
            <a:off x="2599525" y="2537459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Magnetic Disk 38"/>
          <p:cNvSpPr/>
          <p:nvPr/>
        </p:nvSpPr>
        <p:spPr>
          <a:xfrm>
            <a:off x="4413922" y="2537459"/>
            <a:ext cx="822960" cy="822960"/>
          </a:xfrm>
          <a:prstGeom prst="flowChartMagneticDisk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365875" y="2647362"/>
            <a:ext cx="89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KB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316251" y="2647362"/>
            <a:ext cx="96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Adapter KB</a:t>
            </a:r>
            <a:endParaRPr lang="en-US" dirty="0"/>
          </a:p>
        </p:txBody>
      </p:sp>
      <p:pic>
        <p:nvPicPr>
          <p:cNvPr id="20" name="Picture 19" descr="BU0052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934" y="2362809"/>
            <a:ext cx="1236416" cy="110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24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Chihuahuan</a:t>
            </a:r>
            <a:r>
              <a:rPr lang="en-US" dirty="0" smtClean="0"/>
              <a:t> Desert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519238"/>
            <a:ext cx="3699582" cy="29892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1300" y="1417638"/>
            <a:ext cx="46355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Region: Northern Mexico, West Texas and Southern New Mexico</a:t>
            </a:r>
          </a:p>
          <a:p>
            <a:r>
              <a:rPr lang="en-US" dirty="0" smtClean="0"/>
              <a:t>Terrain: Basins and Mountain Ranges </a:t>
            </a:r>
          </a:p>
          <a:p>
            <a:r>
              <a:rPr lang="en-US" dirty="0" smtClean="0"/>
              <a:t>Climate: Mild Summer (35 – 40° C)</a:t>
            </a:r>
          </a:p>
          <a:p>
            <a:endParaRPr lang="en-US" dirty="0" smtClean="0"/>
          </a:p>
          <a:p>
            <a:r>
              <a:rPr lang="en-US" dirty="0" smtClean="0"/>
              <a:t>Flora: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300" y="3182938"/>
            <a:ext cx="1701800" cy="1279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170238"/>
            <a:ext cx="1663700" cy="25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40200" y="4508500"/>
            <a:ext cx="185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Larrea</a:t>
            </a:r>
            <a:r>
              <a:rPr lang="en-US" dirty="0" smtClean="0"/>
              <a:t> </a:t>
            </a:r>
            <a:r>
              <a:rPr lang="en-US" dirty="0" err="1" smtClean="0"/>
              <a:t>Tridentata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38900" y="5664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Agave </a:t>
            </a:r>
            <a:r>
              <a:rPr lang="en-US" dirty="0" err="1"/>
              <a:t>lechuguilla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7000" y="5433020"/>
            <a:ext cx="622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Observation: Over the past 100 years, the </a:t>
            </a:r>
            <a:r>
              <a:rPr lang="en-US" dirty="0" err="1" smtClean="0"/>
              <a:t>Chihuahuan</a:t>
            </a:r>
            <a:r>
              <a:rPr lang="en-US" dirty="0"/>
              <a:t> </a:t>
            </a:r>
            <a:r>
              <a:rPr lang="en-US" dirty="0" smtClean="0"/>
              <a:t>desert has encroached on existing grasslands, resulting in altered erosion patterns and thus an altered landscape.</a:t>
            </a:r>
          </a:p>
        </p:txBody>
      </p:sp>
    </p:spTree>
    <p:extLst>
      <p:ext uri="{BB962C8B-B14F-4D97-AF65-F5344CB8AC3E}">
        <p14:creationId xmlns:p14="http://schemas.microsoft.com/office/powerpoint/2010/main" val="1388035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Transition from Grassland to Desert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8055"/>
            <a:ext cx="7831667" cy="448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99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Implications of an Encroaching Desert Eco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5941020"/>
            <a:ext cx="7891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mesquite shrubs leads to altered erosion patterns, creating an environment suitable for dust storms.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1663700"/>
            <a:ext cx="2463800" cy="32893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801895" y="2471420"/>
            <a:ext cx="822960" cy="1148080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4417020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Sparse vegetation of the </a:t>
            </a:r>
            <a:r>
              <a:rPr lang="en-US" dirty="0" err="1" smtClean="0"/>
              <a:t>Chihuahuan</a:t>
            </a:r>
            <a:r>
              <a:rPr lang="en-US" dirty="0" smtClean="0"/>
              <a:t> desert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5034002"/>
            <a:ext cx="328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Dust storms containing allergens such as fungus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34" y="2118728"/>
            <a:ext cx="4482506" cy="200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15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Distribution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8600"/>
            <a:ext cx="8229600" cy="4525963"/>
          </a:xfrm>
        </p:spPr>
        <p:txBody>
          <a:bodyPr/>
          <a:lstStyle/>
          <a:p>
            <a:pPr lvl="0"/>
            <a:r>
              <a:rPr lang="en-US" sz="2400" dirty="0" smtClean="0"/>
              <a:t>Predictions: If </a:t>
            </a:r>
            <a:r>
              <a:rPr lang="en-US" sz="2400" dirty="0"/>
              <a:t>we move to hotter climates with more variable precipitation, will we get further encroachment in the desert?</a:t>
            </a:r>
          </a:p>
          <a:p>
            <a:pPr lvl="1"/>
            <a:r>
              <a:rPr lang="en-US" sz="2000" dirty="0"/>
              <a:t>Will we get more erosion</a:t>
            </a:r>
            <a:r>
              <a:rPr lang="en-US" sz="2000" dirty="0" smtClean="0"/>
              <a:t>?</a:t>
            </a:r>
          </a:p>
          <a:p>
            <a:pPr lvl="1"/>
            <a:r>
              <a:rPr lang="en-US" sz="2000" dirty="0" smtClean="0"/>
              <a:t>Will </a:t>
            </a:r>
            <a:r>
              <a:rPr lang="en-US" sz="2000" dirty="0"/>
              <a:t>we get higher flood events</a:t>
            </a:r>
            <a:r>
              <a:rPr lang="en-US" sz="2000" dirty="0" smtClean="0"/>
              <a:t>?</a:t>
            </a:r>
          </a:p>
          <a:p>
            <a:endParaRPr lang="en-US" sz="2400" dirty="0"/>
          </a:p>
          <a:p>
            <a:r>
              <a:rPr lang="en-US" sz="2400" dirty="0" smtClean="0"/>
              <a:t>Biodiversity Forecasting can provide insight:</a:t>
            </a:r>
          </a:p>
          <a:p>
            <a:pPr lvl="1"/>
            <a:r>
              <a:rPr lang="en-US" sz="2000" dirty="0" smtClean="0"/>
              <a:t>“I </a:t>
            </a:r>
            <a:r>
              <a:rPr lang="en-US" sz="2000" dirty="0"/>
              <a:t>want to model the transition from Chihuahua desert to biome X (probably steppe), </a:t>
            </a:r>
            <a:r>
              <a:rPr lang="en-US" sz="2000" dirty="0" smtClean="0"/>
              <a:t>during historic regions of drought”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230E7-971B-F545-A5C5-551EC8F7F6B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4851681"/>
            <a:ext cx="3683000" cy="1780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067300"/>
            <a:ext cx="3784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95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1278</Words>
  <Application>Microsoft Macintosh PowerPoint</Application>
  <PresentationFormat>On-screen Show (4:3)</PresentationFormat>
  <Paragraphs>308</Paragraphs>
  <Slides>22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ELSEWeb meets SADI</vt:lpstr>
      <vt:lpstr>Outline</vt:lpstr>
      <vt:lpstr>A Common Pattern of the Model Web</vt:lpstr>
      <vt:lpstr>Potential Limitation of the Model Web</vt:lpstr>
      <vt:lpstr>Earth, Life, and Semantic Web</vt:lpstr>
      <vt:lpstr>Chihuahuan Desert</vt:lpstr>
      <vt:lpstr>Transition from Grassland to Desert</vt:lpstr>
      <vt:lpstr>Implications of an Encroaching Desert Eco System</vt:lpstr>
      <vt:lpstr>Species Distribution Modeling</vt:lpstr>
      <vt:lpstr>Challenges: A Loaded Request</vt:lpstr>
      <vt:lpstr>PowerPoint Presentation</vt:lpstr>
      <vt:lpstr>Goal: ELSEWeb</vt:lpstr>
      <vt:lpstr>PowerPoint Presentation</vt:lpstr>
      <vt:lpstr>PowerPoint Presentation</vt:lpstr>
      <vt:lpstr>Existing Model Web Initiatives</vt:lpstr>
      <vt:lpstr>Earth Data Analysis Center</vt:lpstr>
      <vt:lpstr>Desirable Data Properties</vt:lpstr>
      <vt:lpstr>EDAC Semantic Data Model</vt:lpstr>
      <vt:lpstr>Frank’s Loin Description</vt:lpstr>
      <vt:lpstr>PowerPoint Presentation</vt:lpstr>
      <vt:lpstr>PowerPoint Presentation</vt:lpstr>
      <vt:lpstr>An Example SADI Service: Extractor</vt:lpstr>
    </vt:vector>
  </TitlesOfParts>
  <Company>Cyber-Share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Del Rio</dc:creator>
  <cp:lastModifiedBy>Nicholas Del Rio</cp:lastModifiedBy>
  <cp:revision>200</cp:revision>
  <dcterms:created xsi:type="dcterms:W3CDTF">2013-11-06T02:05:54Z</dcterms:created>
  <dcterms:modified xsi:type="dcterms:W3CDTF">2013-11-13T03:23:29Z</dcterms:modified>
</cp:coreProperties>
</file>